
<file path=[Content_Types].xml><?xml version="1.0" encoding="utf-8"?>
<Types xmlns="http://schemas.openxmlformats.org/package/2006/content-types">
  <Default Extension="xml" ContentType="application/xml"/>
  <Default Extension="png" ContentType="image/png"/>
  <Default Extension="jpeg" ContentType="image/jpeg"/>
  <Default Extension="JPG" ContentType="image/.jpg"/>
  <Default Extension="rels" ContentType="application/vnd.openxmlformats-package.relationship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29"/>
  </p:handoutMasterIdLst>
  <p:sldIdLst>
    <p:sldId id="256" r:id="rId3"/>
    <p:sldId id="271" r:id="rId5"/>
    <p:sldId id="279" r:id="rId6"/>
    <p:sldId id="281" r:id="rId7"/>
    <p:sldId id="280" r:id="rId8"/>
    <p:sldId id="257" r:id="rId9"/>
    <p:sldId id="275" r:id="rId10"/>
    <p:sldId id="276" r:id="rId11"/>
    <p:sldId id="283" r:id="rId12"/>
    <p:sldId id="284" r:id="rId13"/>
    <p:sldId id="285" r:id="rId14"/>
    <p:sldId id="286" r:id="rId15"/>
    <p:sldId id="287" r:id="rId16"/>
    <p:sldId id="288" r:id="rId17"/>
    <p:sldId id="290" r:id="rId18"/>
    <p:sldId id="291" r:id="rId19"/>
    <p:sldId id="292" r:id="rId20"/>
    <p:sldId id="293" r:id="rId21"/>
    <p:sldId id="294" r:id="rId22"/>
    <p:sldId id="295" r:id="rId23"/>
    <p:sldId id="296" r:id="rId24"/>
    <p:sldId id="297" r:id="rId25"/>
    <p:sldId id="298" r:id="rId26"/>
    <p:sldId id="299" r:id="rId27"/>
    <p:sldId id="289"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75E278A-FF0E-49A4-B170-79828D63BBAD}">
          <p14:sldIdLst>
            <p14:sldId id="256"/>
          </p14:sldIdLst>
        </p14:section>
        <p14:section name="Design, Morph, Annotate, Work Together, Tell Me" id="{B9B51309-D148-4332-87C2-07BE32FBCA3B}">
          <p14:sldIdLst>
            <p14:sldId id="271"/>
            <p14:sldId id="279"/>
            <p14:sldId id="281"/>
            <p14:sldId id="280"/>
            <p14:sldId id="257"/>
            <p14:sldId id="275"/>
            <p14:sldId id="276"/>
            <p14:sldId id="283"/>
            <p14:sldId id="284"/>
            <p14:sldId id="285"/>
            <p14:sldId id="286"/>
            <p14:sldId id="287"/>
            <p14:sldId id="288"/>
            <p14:sldId id="290"/>
            <p14:sldId id="291"/>
            <p14:sldId id="292"/>
            <p14:sldId id="293"/>
            <p14:sldId id="294"/>
            <p14:sldId id="295"/>
            <p14:sldId id="296"/>
            <p14:sldId id="297"/>
            <p14:sldId id="298"/>
            <p14:sldId id="299"/>
            <p14:sldId id="289"/>
          </p14:sldIdLst>
        </p14:section>
        <p14:section name="Learn More" id="{2CC34DB2-6590-42C0-AD4B-A04C6060184E}">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24726"/>
    <a:srgbClr val="404040"/>
    <a:srgbClr val="FF9B45"/>
    <a:srgbClr val="DD462F"/>
    <a:srgbClr val="F8CFB6"/>
    <a:srgbClr val="F8CAB6"/>
    <a:srgbClr val="923922"/>
    <a:srgbClr val="F5F5F5"/>
    <a:srgbClr val="F2F2F2"/>
    <a:srgbClr val="D2B4A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2" autoAdjust="0"/>
    <p:restoredTop sz="94241" autoAdjust="0"/>
  </p:normalViewPr>
  <p:slideViewPr>
    <p:cSldViewPr snapToGrid="0" showGuides="1">
      <p:cViewPr varScale="1">
        <p:scale>
          <a:sx n="78" d="100"/>
          <a:sy n="78" d="100"/>
        </p:scale>
        <p:origin x="878" y="5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customXml" Target="../customXml/item3.xml"/><Relationship Id="rId35" Type="http://schemas.openxmlformats.org/officeDocument/2006/relationships/customXml" Target="../customXml/item2.xml"/><Relationship Id="rId34" Type="http://schemas.openxmlformats.org/officeDocument/2006/relationships/customXml" Target="../customXml/item1.xml"/><Relationship Id="rId33" Type="http://schemas.openxmlformats.org/officeDocument/2006/relationships/commentAuthors" Target="commentAuthors.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0680FBE-A8DF-4758-9AC4-3A9E1039168F}" type="datetimeFigureOut">
              <a:rPr lang="en-US" smtClean="0"/>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C679768-A2FC-4D08-91F6-8DCE6C566B36}" type="slidenum">
              <a:rPr lang="en-US" smtClean="0"/>
            </a:fld>
            <a:endParaRPr lang="en-US" dirty="0"/>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13577B-6902-467D-A26C-08A0DD5E4E03}" type="datetimeFigureOut">
              <a:rPr lang="en-US" smtClean="0"/>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61EA0F-A667-4B49-8422-0062BC55E249}" type="slidenum">
              <a:rPr lang="en-US" smtClean="0"/>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F61EA0F-A667-4B49-8422-0062BC55E249}" type="slidenum">
              <a:rPr lang="en-US" smtClean="0"/>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bwMode="blackWhite">
          <a:xfrm>
            <a:off x="254950" y="262784"/>
            <a:ext cx="11682101" cy="633243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Rectangle 8"/>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cxnSp>
        <p:nvCxnSpPr>
          <p:cNvPr id="12" name="Straight Connector 11"/>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4" name="Title 3"/>
          <p:cNvSpPr>
            <a:spLocks noGrp="1"/>
          </p:cNvSpPr>
          <p:nvPr>
            <p:ph type="title"/>
          </p:nvPr>
        </p:nvSpPr>
        <p:spPr>
          <a:xfrm>
            <a:off x="521207" y="448056"/>
            <a:ext cx="6877119" cy="640080"/>
          </a:xfrm>
        </p:spPr>
        <p:txBody>
          <a:bodyPr anchor="b" anchorCtr="0">
            <a:normAutofit/>
          </a:bodyPr>
          <a:lstStyle>
            <a:lvl1pPr>
              <a:defRPr sz="2800">
                <a:solidFill>
                  <a:schemeClr val="bg2">
                    <a:lumMod val="25000"/>
                  </a:schemeClr>
                </a:solidFill>
              </a:defRPr>
            </a:lvl1pPr>
          </a:lstStyle>
          <a:p>
            <a:r>
              <a:rPr lang="en-US"/>
              <a:t>Click to edit Master title style</a:t>
            </a:r>
            <a:endParaRPr lang="en-US" dirty="0"/>
          </a:p>
        </p:txBody>
      </p:sp>
      <p:sp>
        <p:nvSpPr>
          <p:cNvPr id="3" name="Content Placeholder 2"/>
          <p:cNvSpPr>
            <a:spLocks noGrp="1"/>
          </p:cNvSpPr>
          <p:nvPr>
            <p:ph sz="quarter" idx="10"/>
          </p:nvPr>
        </p:nvSpPr>
        <p:spPr>
          <a:xfrm>
            <a:off x="539496" y="1435608"/>
            <a:ext cx="4416552" cy="3977640"/>
          </a:xfrm>
        </p:spPr>
        <p:txBody>
          <a:bodyPr vert="horz" lIns="91440" tIns="45720" rIns="91440" bIns="45720" rtlCol="0">
            <a:normAutofit/>
          </a:bodyPr>
          <a:lstStyle>
            <a:lvl1pPr>
              <a:defRPr lang="en-US" sz="1200" smtClean="0">
                <a:solidFill>
                  <a:schemeClr val="tx1">
                    <a:lumMod val="75000"/>
                    <a:lumOff val="25000"/>
                  </a:schemeClr>
                </a:solidFill>
              </a:defRPr>
            </a:lvl1pPr>
            <a:lvl2pPr>
              <a:defRPr lang="en-US" sz="1200" smtClean="0">
                <a:solidFill>
                  <a:schemeClr val="tx1">
                    <a:lumMod val="75000"/>
                    <a:lumOff val="25000"/>
                  </a:schemeClr>
                </a:solidFill>
              </a:defRPr>
            </a:lvl2pPr>
            <a:lvl3pPr>
              <a:defRPr lang="en-US" sz="1200" smtClean="0">
                <a:solidFill>
                  <a:schemeClr val="tx1">
                    <a:lumMod val="75000"/>
                    <a:lumOff val="25000"/>
                  </a:schemeClr>
                </a:solidFill>
              </a:defRPr>
            </a:lvl3pPr>
            <a:lvl4pPr>
              <a:defRPr lang="en-US" sz="1200" smtClean="0">
                <a:solidFill>
                  <a:schemeClr val="tx1">
                    <a:lumMod val="75000"/>
                    <a:lumOff val="25000"/>
                  </a:schemeClr>
                </a:solidFill>
              </a:defRPr>
            </a:lvl4pPr>
            <a:lvl5pPr>
              <a:defRPr lang="en-US" sz="12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endParaRPr lang="en-US"/>
          </a:p>
          <a:p>
            <a:pPr marL="0" lvl="1" indent="0">
              <a:lnSpc>
                <a:spcPct val="150000"/>
              </a:lnSpc>
              <a:spcBef>
                <a:spcPts val="1000"/>
              </a:spcBef>
              <a:spcAft>
                <a:spcPts val="1200"/>
              </a:spcAft>
              <a:buNone/>
            </a:pPr>
            <a:r>
              <a:rPr lang="en-US"/>
              <a:t>Second level</a:t>
            </a:r>
            <a:endParaRPr lang="en-US"/>
          </a:p>
          <a:p>
            <a:pPr marL="0" lvl="2" indent="0">
              <a:lnSpc>
                <a:spcPct val="150000"/>
              </a:lnSpc>
              <a:spcBef>
                <a:spcPts val="1000"/>
              </a:spcBef>
              <a:spcAft>
                <a:spcPts val="1200"/>
              </a:spcAft>
              <a:buNone/>
            </a:pPr>
            <a:r>
              <a:rPr lang="en-US"/>
              <a:t>Third level</a:t>
            </a:r>
            <a:endParaRPr lang="en-US"/>
          </a:p>
          <a:p>
            <a:pPr marL="0" lvl="3" indent="0">
              <a:lnSpc>
                <a:spcPct val="150000"/>
              </a:lnSpc>
              <a:spcBef>
                <a:spcPts val="1000"/>
              </a:spcBef>
              <a:spcAft>
                <a:spcPts val="1200"/>
              </a:spcAft>
              <a:buNone/>
            </a:pPr>
            <a:r>
              <a:rPr lang="en-US"/>
              <a:t>Fourth level</a:t>
            </a:r>
            <a:endParaRPr lang="en-US"/>
          </a:p>
          <a:p>
            <a:pPr marL="0" lvl="4" indent="0">
              <a:lnSpc>
                <a:spcPct val="150000"/>
              </a:lnSpc>
              <a:spcBef>
                <a:spcPts val="1000"/>
              </a:spcBef>
              <a:spcAft>
                <a:spcPts val="1200"/>
              </a:spcAft>
              <a:buNone/>
            </a:pPr>
            <a:r>
              <a:rPr lang="en-US"/>
              <a:t>Fifth level</a:t>
            </a:r>
            <a:endParaRPr lang="en-US" dirty="0"/>
          </a:p>
        </p:txBody>
      </p:sp>
      <p:sp>
        <p:nvSpPr>
          <p:cNvPr id="6"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fld>
            <a:endParaRPr lang="en-US" dirty="0"/>
          </a:p>
        </p:txBody>
      </p:sp>
      <p:sp>
        <p:nvSpPr>
          <p:cNvPr id="7"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8" name="Slide Number Placeholder 5"/>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Rectangle 8"/>
          <p:cNvSpPr/>
          <p:nvPr userDrawn="1"/>
        </p:nvSpPr>
        <p:spPr>
          <a:xfrm>
            <a:off x="254951" y="262784"/>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0" name="Rectangle 9"/>
          <p:cNvSpPr/>
          <p:nvPr userDrawn="1"/>
        </p:nvSpPr>
        <p:spPr bwMode="blackWhite">
          <a:xfrm>
            <a:off x="254950" y="262784"/>
            <a:ext cx="11682101" cy="2072643"/>
          </a:xfrm>
          <a:prstGeom prst="rect">
            <a:avLst/>
          </a:prstGeom>
          <a:solidFill>
            <a:srgbClr val="D247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521208" y="1536192"/>
            <a:ext cx="6876288" cy="640080"/>
          </a:xfrm>
        </p:spPr>
        <p:txBody>
          <a:bodyPr>
            <a:normAutofit/>
          </a:bodyPr>
          <a:lstStyle>
            <a:lvl1pPr>
              <a:defRPr sz="3600">
                <a:solidFill>
                  <a:schemeClr val="bg1"/>
                </a:solidFill>
              </a:defRPr>
            </a:lvl1pPr>
          </a:lstStyle>
          <a:p>
            <a:r>
              <a:rPr lang="en-US"/>
              <a:t>Click to edit Master title style</a:t>
            </a:r>
            <a:endParaRPr lang="en-US" dirty="0"/>
          </a:p>
        </p:txBody>
      </p:sp>
      <p:sp>
        <p:nvSpPr>
          <p:cNvPr id="7" name="Content Placeholder 6"/>
          <p:cNvSpPr>
            <a:spLocks noGrp="1"/>
          </p:cNvSpPr>
          <p:nvPr>
            <p:ph sz="quarter" idx="13"/>
          </p:nvPr>
        </p:nvSpPr>
        <p:spPr>
          <a:xfrm>
            <a:off x="539496" y="2560320"/>
            <a:ext cx="9445752" cy="3977640"/>
          </a:xfrm>
        </p:spPr>
        <p:txBody>
          <a:bodyPr vert="horz" lIns="91440" tIns="45720" rIns="91440" bIns="45720" rtlCol="0">
            <a:normAutofit/>
          </a:bodyPr>
          <a:lstStyle>
            <a:lvl1pPr>
              <a:defRPr lang="en-US" sz="2400" smtClean="0">
                <a:solidFill>
                  <a:schemeClr val="tx1">
                    <a:lumMod val="75000"/>
                    <a:lumOff val="25000"/>
                  </a:schemeClr>
                </a:solidFill>
                <a:latin typeface="+mj-lt"/>
              </a:defRPr>
            </a:lvl1pPr>
            <a:lvl2pPr>
              <a:defRPr lang="en-US" sz="1200" dirty="0" smtClean="0">
                <a:solidFill>
                  <a:schemeClr val="tx1">
                    <a:lumMod val="75000"/>
                    <a:lumOff val="25000"/>
                  </a:schemeClr>
                </a:solidFill>
              </a:defRPr>
            </a:lvl2pPr>
            <a:lvl3pPr>
              <a:defRPr lang="en-US" sz="1200" dirty="0" smtClean="0">
                <a:solidFill>
                  <a:schemeClr val="tx1">
                    <a:lumMod val="75000"/>
                    <a:lumOff val="25000"/>
                  </a:schemeClr>
                </a:solidFill>
              </a:defRPr>
            </a:lvl3pPr>
            <a:lvl4pPr>
              <a:defRPr lang="en-US" sz="1200" dirty="0" smtClean="0">
                <a:solidFill>
                  <a:schemeClr val="tx1">
                    <a:lumMod val="75000"/>
                    <a:lumOff val="25000"/>
                  </a:schemeClr>
                </a:solidFill>
              </a:defRPr>
            </a:lvl4pPr>
            <a:lvl5pPr>
              <a:defRPr lang="en-US" sz="1200" dirty="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endParaRPr lang="en-US"/>
          </a:p>
          <a:p>
            <a:pPr marL="0" lvl="1" indent="0">
              <a:lnSpc>
                <a:spcPct val="150000"/>
              </a:lnSpc>
              <a:spcBef>
                <a:spcPts val="1000"/>
              </a:spcBef>
              <a:spcAft>
                <a:spcPts val="1200"/>
              </a:spcAft>
              <a:buNone/>
            </a:pPr>
            <a:r>
              <a:rPr lang="en-US"/>
              <a:t>Second level</a:t>
            </a:r>
            <a:endParaRPr lang="en-US"/>
          </a:p>
          <a:p>
            <a:pPr marL="0" lvl="2" indent="0">
              <a:lnSpc>
                <a:spcPct val="150000"/>
              </a:lnSpc>
              <a:spcBef>
                <a:spcPts val="1000"/>
              </a:spcBef>
              <a:spcAft>
                <a:spcPts val="1200"/>
              </a:spcAft>
              <a:buNone/>
            </a:pPr>
            <a:r>
              <a:rPr lang="en-US"/>
              <a:t>Third level</a:t>
            </a:r>
            <a:endParaRPr lang="en-US"/>
          </a:p>
          <a:p>
            <a:pPr marL="0" lvl="3" indent="0">
              <a:lnSpc>
                <a:spcPct val="150000"/>
              </a:lnSpc>
              <a:spcBef>
                <a:spcPts val="1000"/>
              </a:spcBef>
              <a:spcAft>
                <a:spcPts val="1200"/>
              </a:spcAft>
              <a:buNone/>
            </a:pPr>
            <a:r>
              <a:rPr lang="en-US"/>
              <a:t>Fourth level</a:t>
            </a:r>
            <a:endParaRPr lang="en-US"/>
          </a:p>
          <a:p>
            <a:pPr marL="0" lvl="4" indent="0">
              <a:lnSpc>
                <a:spcPct val="150000"/>
              </a:lnSpc>
              <a:spcBef>
                <a:spcPts val="1000"/>
              </a:spcBef>
              <a:spcAft>
                <a:spcPts val="1200"/>
              </a:spcAft>
              <a:buNone/>
            </a:pPr>
            <a:r>
              <a:rPr lang="en-US"/>
              <a:t>Fifth level</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256032" y="265176"/>
            <a:ext cx="11683049" cy="6332433"/>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nchorCtr="0"/>
          <a:lstStyle/>
          <a:p>
            <a:pPr algn="ctr"/>
            <a:endParaRPr lang="en-US" sz="1800" dirty="0"/>
          </a:p>
        </p:txBody>
      </p:sp>
      <p:sp>
        <p:nvSpPr>
          <p:cNvPr id="2" name="Title Placeholder 1"/>
          <p:cNvSpPr>
            <a:spLocks noGrp="1"/>
          </p:cNvSpPr>
          <p:nvPr>
            <p:ph type="title"/>
          </p:nvPr>
        </p:nvSpPr>
        <p:spPr>
          <a:xfrm>
            <a:off x="521208" y="448056"/>
            <a:ext cx="6876288" cy="640080"/>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539496" y="1435608"/>
            <a:ext cx="4416552" cy="3977640"/>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dirty="0"/>
          </a:p>
        </p:txBody>
      </p:sp>
      <p:sp>
        <p:nvSpPr>
          <p:cNvPr id="4" name="Date Placeholder 3"/>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fld>
            <a:endParaRPr lang="en-US" dirty="0"/>
          </a:p>
        </p:txBody>
      </p:sp>
      <p:sp>
        <p:nvSpPr>
          <p:cNvPr id="5" name="Footer Placeholder 4"/>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6" name="Slide Number Placeholder 5"/>
          <p:cNvSpPr>
            <a:spLocks noGrp="1"/>
          </p:cNvSpPr>
          <p:nvPr>
            <p:ph type="sldNum" sz="quarter" idx="4"/>
          </p:nvPr>
        </p:nvSpPr>
        <p:spPr>
          <a:xfrm>
            <a:off x="8375904"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fld>
            <a:endParaRPr lang="en-US" dirty="0"/>
          </a:p>
        </p:txBody>
      </p:sp>
      <p:cxnSp>
        <p:nvCxnSpPr>
          <p:cNvPr id="8" name="Straight Connector 7"/>
          <p:cNvCxnSpPr/>
          <p:nvPr userDrawn="1"/>
        </p:nvCxnSpPr>
        <p:spPr>
          <a:xfrm>
            <a:off x="604434" y="1196392"/>
            <a:ext cx="10983132"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spcBef>
          <a:spcPct val="0"/>
        </a:spcBef>
        <a:buNone/>
        <a:defRPr sz="2800" kern="1200">
          <a:solidFill>
            <a:schemeClr val="tx1"/>
          </a:solidFill>
          <a:latin typeface="+mj-lt"/>
          <a:ea typeface="+mj-ea"/>
          <a:cs typeface="+mj-cs"/>
        </a:defRPr>
      </a:lvl1pPr>
    </p:titleStyle>
    <p:bodyStyle>
      <a:lvl1pPr marL="0" indent="0" algn="l" defTabSz="914400" rtl="0" eaLnBrk="1" latinLnBrk="0" hangingPunct="1">
        <a:lnSpc>
          <a:spcPct val="150000"/>
        </a:lnSpc>
        <a:spcBef>
          <a:spcPts val="1000"/>
        </a:spcBef>
        <a:spcAft>
          <a:spcPts val="1200"/>
        </a:spcAft>
        <a:buFontTx/>
        <a:buNone/>
        <a:defRPr lang="en-US" sz="1200" kern="1200" dirty="0">
          <a:solidFill>
            <a:schemeClr val="tx1"/>
          </a:solidFill>
          <a:latin typeface="+mn-lt"/>
          <a:ea typeface="+mn-ea"/>
          <a:cs typeface="+mn-cs"/>
        </a:defRPr>
      </a:lvl1pPr>
      <a:lvl2pPr marL="228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2pPr>
      <a:lvl3pPr marL="685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a:solidFill>
            <a:schemeClr val="tx1"/>
          </a:solidFill>
          <a:latin typeface="+mn-lt"/>
          <a:ea typeface="+mn-ea"/>
          <a:cs typeface="+mn-cs"/>
        </a:defRPr>
      </a:lvl3pPr>
      <a:lvl4pPr marL="11430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4pPr>
      <a:lvl5pPr marL="16002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5pPr>
      <a:lvl6pPr marL="20574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6pPr>
      <a:lvl7pPr marL="25146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7pPr>
      <a:lvl8pPr marL="2971800" indent="-228600" algn="l" defTabSz="914400" rtl="0" eaLnBrk="1" latinLnBrk="0" hangingPunct="1">
        <a:lnSpc>
          <a:spcPct val="150000"/>
        </a:lnSpc>
        <a:spcBef>
          <a:spcPts val="1000"/>
        </a:spcBef>
        <a:spcAft>
          <a:spcPts val="1200"/>
        </a:spcAft>
        <a:buFont typeface="Arial" panose="020B0604020202020204" pitchFamily="34" charset="0"/>
        <a:buChar char="•"/>
        <a:defRPr lang="en-US" sz="1200" kern="1200" dirty="0" smtClean="0">
          <a:solidFill>
            <a:schemeClr val="tx1"/>
          </a:solidFill>
          <a:latin typeface="+mn-lt"/>
          <a:ea typeface="+mn-ea"/>
          <a:cs typeface="+mn-cs"/>
        </a:defRPr>
      </a:lvl8pPr>
      <a:lvl9pPr marL="3429000" indent="-228600" algn="l" defTabSz="914400" rtl="0" eaLnBrk="1" latinLnBrk="0" hangingPunct="1">
        <a:lnSpc>
          <a:spcPct val="90000"/>
        </a:lnSpc>
        <a:spcBef>
          <a:spcPct val="30000"/>
        </a:spcBef>
        <a:buFont typeface="Arial" panose="020B0604020202020204" pitchFamily="34" charset="0"/>
        <a:buNone/>
        <a:defRPr sz="12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png"/><Relationship Id="rId1"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png"/><Relationship Id="rId1" Type="http://schemas.openxmlformats.org/officeDocument/2006/relationships/image" Target="../media/image2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164324"/>
            <a:ext cx="10515600" cy="2387600"/>
          </a:xfrm>
        </p:spPr>
        <p:txBody>
          <a:bodyPr anchor="ctr" anchorCtr="0">
            <a:normAutofit/>
          </a:bodyPr>
          <a:lstStyle/>
          <a:p>
            <a:r>
              <a:rPr lang="en-US" sz="4800" dirty="0">
                <a:solidFill>
                  <a:schemeClr val="bg1"/>
                </a:solidFill>
              </a:rPr>
              <a:t>AWS IAM Configuration with Terraform</a:t>
            </a:r>
            <a:endParaRPr lang="en-US" sz="4800" dirty="0">
              <a:solidFill>
                <a:schemeClr val="bg1"/>
              </a:solidFill>
            </a:endParaRPr>
          </a:p>
        </p:txBody>
      </p:sp>
      <p:sp>
        <p:nvSpPr>
          <p:cNvPr id="3" name="Subtitle 2"/>
          <p:cNvSpPr>
            <a:spLocks noGrp="1"/>
          </p:cNvSpPr>
          <p:nvPr>
            <p:ph type="subTitle" idx="4294967295"/>
          </p:nvPr>
        </p:nvSpPr>
        <p:spPr>
          <a:xfrm>
            <a:off x="855620" y="2933105"/>
            <a:ext cx="9582736" cy="1137793"/>
          </a:xfrm>
        </p:spPr>
        <p:txBody>
          <a:bodyPr>
            <a:normAutofit/>
          </a:bodyPr>
          <a:lstStyle/>
          <a:p>
            <a:pPr marL="0" indent="0">
              <a:buNone/>
            </a:pPr>
            <a:r>
              <a:rPr lang="en-US" sz="2400" dirty="0">
                <a:solidFill>
                  <a:schemeClr val="bg1"/>
                </a:solidFill>
                <a:latin typeface="+mj-lt"/>
              </a:rPr>
              <a:t>Automating IAM Roles, Policies, Group and Users</a:t>
            </a:r>
            <a:endParaRPr lang="en-US" sz="2400" dirty="0">
              <a:solidFill>
                <a:schemeClr val="bg1"/>
              </a:solidFill>
              <a:latin typeface="+mj-lt"/>
            </a:endParaRPr>
          </a:p>
        </p:txBody>
      </p:sp>
      <p:pic>
        <p:nvPicPr>
          <p:cNvPr id="4" name="Picture 3" descr="PowerPoint program icon"/>
          <p:cNvPicPr>
            <a:picLocks noChangeAspect="1"/>
          </p:cNvPicPr>
          <p:nvPr/>
        </p:nvPicPr>
        <p:blipFill>
          <a:blip r:embed="rId1"/>
          <a:srcRect/>
          <a:stretch>
            <a:fillRect/>
          </a:stretch>
        </p:blipFill>
        <p:spPr bwMode="invGray">
          <a:xfrm>
            <a:off x="670216" y="5193062"/>
            <a:ext cx="822960" cy="8229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IAM User Login Profile Configuration</a:t>
            </a:r>
            <a:endParaRPr lang="en-IN" sz="2400" b="1" dirty="0"/>
          </a:p>
        </p:txBody>
      </p:sp>
      <p:pic>
        <p:nvPicPr>
          <p:cNvPr id="7" name="Content Placeholder 6"/>
          <p:cNvPicPr>
            <a:picLocks noGrp="1" noChangeAspect="1"/>
          </p:cNvPicPr>
          <p:nvPr>
            <p:ph sz="quarter" idx="10"/>
          </p:nvPr>
        </p:nvPicPr>
        <p:blipFill>
          <a:blip r:embed="rId1"/>
          <a:srcRect l="13847" t="29609" r="7752" b="24461"/>
          <a:stretch>
            <a:fillRect/>
          </a:stretch>
        </p:blipFill>
        <p:spPr>
          <a:xfrm>
            <a:off x="521207" y="3056881"/>
            <a:ext cx="10372935" cy="3418138"/>
          </a:xfrm>
        </p:spPr>
      </p:pic>
      <p:sp>
        <p:nvSpPr>
          <p:cNvPr id="5" name="TextBox 4"/>
          <p:cNvSpPr txBox="1"/>
          <p:nvPr/>
        </p:nvSpPr>
        <p:spPr>
          <a:xfrm>
            <a:off x="521207" y="1443789"/>
            <a:ext cx="11293671" cy="1344855"/>
          </a:xfrm>
          <a:prstGeom prst="rect">
            <a:avLst/>
          </a:prstGeom>
          <a:noFill/>
        </p:spPr>
        <p:txBody>
          <a:bodyPr wrap="square">
            <a:spAutoFit/>
          </a:bodyPr>
          <a:lstStyle/>
          <a:p>
            <a:pPr>
              <a:lnSpc>
                <a:spcPct val="150000"/>
              </a:lnSpc>
            </a:pPr>
            <a:r>
              <a:rPr lang="en-US" sz="1400" dirty="0"/>
              <a:t>This Terraform configuration sets up login profiles for the three IAM users </a:t>
            </a:r>
            <a:r>
              <a:rPr lang="en-US" sz="1400" b="1" dirty="0"/>
              <a:t>(shivaprasadh, ashvitha, and srinivas). </a:t>
            </a:r>
            <a:r>
              <a:rPr lang="en-US" sz="1400" dirty="0"/>
              <a:t>Each </a:t>
            </a:r>
            <a:r>
              <a:rPr lang="en-US" sz="1400" b="1" dirty="0"/>
              <a:t>aws_iam_user_login_profile </a:t>
            </a:r>
            <a:r>
              <a:rPr lang="en-US" sz="1400" dirty="0"/>
              <a:t>resource creates a login profile for its respective user, enabling them to access the AWS Management Console using a password. The </a:t>
            </a:r>
            <a:r>
              <a:rPr lang="en-US" sz="1400" b="1" dirty="0"/>
              <a:t>password_reset_required </a:t>
            </a:r>
            <a:r>
              <a:rPr lang="en-US" sz="1400" dirty="0"/>
              <a:t>attribute is set to true for all users, ensuring that they must reset their password upon first login. This approach enhances security by enforcing a personalized password setup for each user.</a:t>
            </a:r>
            <a:endParaRPr lang="en-IN" sz="1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EC2 Instance Configuration with IAM Role</a:t>
            </a:r>
            <a:endParaRPr lang="en-IN" sz="2400" b="1" dirty="0"/>
          </a:p>
        </p:txBody>
      </p:sp>
      <p:pic>
        <p:nvPicPr>
          <p:cNvPr id="7" name="Content Placeholder 6"/>
          <p:cNvPicPr>
            <a:picLocks noGrp="1" noChangeAspect="1"/>
          </p:cNvPicPr>
          <p:nvPr>
            <p:ph sz="quarter" idx="10"/>
          </p:nvPr>
        </p:nvPicPr>
        <p:blipFill>
          <a:blip r:embed="rId1"/>
          <a:srcRect l="13968" t="10768" r="12439" b="28973"/>
          <a:stretch>
            <a:fillRect/>
          </a:stretch>
        </p:blipFill>
        <p:spPr>
          <a:xfrm>
            <a:off x="648930" y="2937834"/>
            <a:ext cx="9389806" cy="3094367"/>
          </a:xfrm>
        </p:spPr>
      </p:pic>
      <p:sp>
        <p:nvSpPr>
          <p:cNvPr id="5" name="TextBox 4"/>
          <p:cNvSpPr txBox="1"/>
          <p:nvPr/>
        </p:nvSpPr>
        <p:spPr>
          <a:xfrm>
            <a:off x="521207" y="1540042"/>
            <a:ext cx="11205572" cy="1169551"/>
          </a:xfrm>
          <a:prstGeom prst="rect">
            <a:avLst/>
          </a:prstGeom>
          <a:noFill/>
        </p:spPr>
        <p:txBody>
          <a:bodyPr wrap="square">
            <a:spAutoFit/>
          </a:bodyPr>
          <a:lstStyle/>
          <a:p>
            <a:r>
              <a:rPr lang="en-US" sz="1400" dirty="0"/>
              <a:t>This Terraform configuration defines an IAM role, attaches it to an IAM group, and creates an EC2 instance with specific permissions and security settings.</a:t>
            </a:r>
            <a:endParaRPr lang="en-US" sz="1400" dirty="0"/>
          </a:p>
          <a:p>
            <a:endParaRPr lang="en-US" sz="1400" dirty="0"/>
          </a:p>
          <a:p>
            <a:r>
              <a:rPr lang="en-US" sz="1400" b="1" dirty="0"/>
              <a:t>IAM Role (my_role): </a:t>
            </a:r>
            <a:r>
              <a:rPr lang="en-US" sz="1400" dirty="0"/>
              <a:t>This role is created to allow EC2 instances to assume it, as defined by the </a:t>
            </a:r>
            <a:r>
              <a:rPr lang="en-US" sz="1400" b="1" dirty="0"/>
              <a:t>sts:AssumeRole </a:t>
            </a:r>
            <a:r>
              <a:rPr lang="en-US" sz="1400" dirty="0"/>
              <a:t>policy. The role is granted to EC2 instances via the </a:t>
            </a:r>
            <a:r>
              <a:rPr lang="en-US" sz="1400" b="1" dirty="0"/>
              <a:t>ec2.amazonaws.com service</a:t>
            </a:r>
            <a:r>
              <a:rPr lang="en-US" sz="1400" dirty="0"/>
              <a:t>, enabling them to perform actions defined by attached policies.</a:t>
            </a:r>
            <a:endParaRPr lang="en-IN" sz="1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Configuration with IAM Role, Instance Profile</a:t>
            </a:r>
            <a:endParaRPr lang="en-IN" sz="2400" b="1" dirty="0"/>
          </a:p>
        </p:txBody>
      </p:sp>
      <p:pic>
        <p:nvPicPr>
          <p:cNvPr id="7" name="Content Placeholder 6"/>
          <p:cNvPicPr>
            <a:picLocks noGrp="1" noChangeAspect="1"/>
          </p:cNvPicPr>
          <p:nvPr>
            <p:ph sz="quarter" idx="10"/>
          </p:nvPr>
        </p:nvPicPr>
        <p:blipFill>
          <a:blip r:embed="rId1"/>
          <a:srcRect l="14145" t="21664" r="9749" b="42563"/>
          <a:stretch>
            <a:fillRect/>
          </a:stretch>
        </p:blipFill>
        <p:spPr>
          <a:xfrm>
            <a:off x="521207" y="3553404"/>
            <a:ext cx="11104040" cy="2935886"/>
          </a:xfrm>
        </p:spPr>
      </p:pic>
      <p:sp>
        <p:nvSpPr>
          <p:cNvPr id="5" name="TextBox 4"/>
          <p:cNvSpPr txBox="1"/>
          <p:nvPr/>
        </p:nvSpPr>
        <p:spPr>
          <a:xfrm>
            <a:off x="509256" y="1426758"/>
            <a:ext cx="11173488" cy="1021690"/>
          </a:xfrm>
          <a:prstGeom prst="rect">
            <a:avLst/>
          </a:prstGeom>
          <a:noFill/>
        </p:spPr>
        <p:txBody>
          <a:bodyPr wrap="square">
            <a:spAutoFit/>
          </a:bodyPr>
          <a:lstStyle/>
          <a:p>
            <a:pPr>
              <a:lnSpc>
                <a:spcPct val="150000"/>
              </a:lnSpc>
            </a:pPr>
            <a:r>
              <a:rPr lang="en-US" sz="1400" b="1" dirty="0"/>
              <a:t>IAM Group Policy Attachment</a:t>
            </a:r>
            <a:r>
              <a:rPr lang="en-US" sz="1400" dirty="0"/>
              <a:t>: The </a:t>
            </a:r>
            <a:r>
              <a:rPr lang="en-US" sz="1400" b="1" dirty="0"/>
              <a:t>my_role </a:t>
            </a:r>
            <a:r>
              <a:rPr lang="en-US" sz="1400" dirty="0"/>
              <a:t>IAM role is attached to </a:t>
            </a:r>
            <a:r>
              <a:rPr lang="en-US" sz="1400" b="1" dirty="0"/>
              <a:t>Group-2 (s3_group_custom), </a:t>
            </a:r>
            <a:r>
              <a:rPr lang="en-US" sz="1400" dirty="0"/>
              <a:t>ensuring that members of this group can assume the role and utilize the permissions defined within it. This allows the group to manage EC2 instances or other resources associated with the role.</a:t>
            </a:r>
            <a:endParaRPr lang="en-IN" sz="1400" dirty="0"/>
          </a:p>
        </p:txBody>
      </p:sp>
      <p:sp>
        <p:nvSpPr>
          <p:cNvPr id="9" name="TextBox 8"/>
          <p:cNvSpPr txBox="1"/>
          <p:nvPr/>
        </p:nvSpPr>
        <p:spPr>
          <a:xfrm>
            <a:off x="521207" y="2490081"/>
            <a:ext cx="10944806" cy="1021690"/>
          </a:xfrm>
          <a:prstGeom prst="rect">
            <a:avLst/>
          </a:prstGeom>
          <a:noFill/>
        </p:spPr>
        <p:txBody>
          <a:bodyPr wrap="square">
            <a:spAutoFit/>
          </a:bodyPr>
          <a:lstStyle/>
          <a:p>
            <a:pPr>
              <a:lnSpc>
                <a:spcPct val="150000"/>
              </a:lnSpc>
            </a:pPr>
            <a:r>
              <a:rPr lang="en-US" sz="1400" b="1" dirty="0"/>
              <a:t>IAM Group Policy Attachment: </a:t>
            </a:r>
            <a:r>
              <a:rPr lang="en-US" sz="1400" dirty="0"/>
              <a:t>The </a:t>
            </a:r>
            <a:r>
              <a:rPr lang="en-US" sz="1400" b="1" dirty="0"/>
              <a:t>my_role </a:t>
            </a:r>
            <a:r>
              <a:rPr lang="en-US" sz="1400" dirty="0"/>
              <a:t>IAM role is attached to </a:t>
            </a:r>
            <a:r>
              <a:rPr lang="en-US" sz="1400" b="1" dirty="0"/>
              <a:t>Group-2 (s3_group_custom), </a:t>
            </a:r>
            <a:r>
              <a:rPr lang="en-US" sz="1400" dirty="0"/>
              <a:t>ensuring that members of this group can assume the role and utilize the permissions defined within it. This allows the group to manage EC2 instances or other resources associated with the role.</a:t>
            </a:r>
            <a:endParaRPr lang="en-IN" sz="14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Security Group Configuration</a:t>
            </a:r>
            <a:endParaRPr lang="en-IN" sz="2400" b="1" dirty="0"/>
          </a:p>
        </p:txBody>
      </p:sp>
      <p:pic>
        <p:nvPicPr>
          <p:cNvPr id="7" name="Content Placeholder 6"/>
          <p:cNvPicPr>
            <a:picLocks noGrp="1" noChangeAspect="1"/>
          </p:cNvPicPr>
          <p:nvPr>
            <p:ph sz="quarter" idx="10"/>
          </p:nvPr>
        </p:nvPicPr>
        <p:blipFill>
          <a:blip r:embed="rId1"/>
          <a:srcRect l="13874" t="7737" r="7587" b="32389"/>
          <a:stretch>
            <a:fillRect/>
          </a:stretch>
        </p:blipFill>
        <p:spPr>
          <a:xfrm>
            <a:off x="521206" y="2647013"/>
            <a:ext cx="8775033" cy="3762931"/>
          </a:xfrm>
        </p:spPr>
      </p:pic>
      <p:sp>
        <p:nvSpPr>
          <p:cNvPr id="5" name="TextBox 4"/>
          <p:cNvSpPr txBox="1"/>
          <p:nvPr/>
        </p:nvSpPr>
        <p:spPr>
          <a:xfrm>
            <a:off x="521206" y="1629688"/>
            <a:ext cx="11093277" cy="698525"/>
          </a:xfrm>
          <a:prstGeom prst="rect">
            <a:avLst/>
          </a:prstGeom>
          <a:noFill/>
        </p:spPr>
        <p:txBody>
          <a:bodyPr wrap="square">
            <a:spAutoFit/>
          </a:bodyPr>
          <a:lstStyle/>
          <a:p>
            <a:pPr>
              <a:lnSpc>
                <a:spcPct val="150000"/>
              </a:lnSpc>
            </a:pPr>
            <a:r>
              <a:rPr lang="en-US" sz="1400" b="1" dirty="0"/>
              <a:t>Security Group (ec2_sg): </a:t>
            </a:r>
            <a:r>
              <a:rPr lang="en-US" sz="1400" dirty="0"/>
              <a:t>A security group is created for the EC2 instance that allows inbound SSH access on port 22 from any IP address (0.0.0.0/0), along with unrestricted outbound traffic.</a:t>
            </a:r>
            <a:endParaRPr lang="en-IN" sz="1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Instance Configuration</a:t>
            </a:r>
            <a:endParaRPr lang="en-IN" sz="2400" b="1" dirty="0"/>
          </a:p>
        </p:txBody>
      </p:sp>
      <p:pic>
        <p:nvPicPr>
          <p:cNvPr id="7" name="Content Placeholder 6"/>
          <p:cNvPicPr>
            <a:picLocks noGrp="1" noChangeAspect="1"/>
          </p:cNvPicPr>
          <p:nvPr>
            <p:ph sz="quarter" idx="10"/>
          </p:nvPr>
        </p:nvPicPr>
        <p:blipFill>
          <a:blip r:embed="rId1"/>
          <a:srcRect l="13953" t="18246" r="9096" b="38811"/>
          <a:stretch>
            <a:fillRect/>
          </a:stretch>
        </p:blipFill>
        <p:spPr>
          <a:xfrm>
            <a:off x="649544" y="2613327"/>
            <a:ext cx="9168225" cy="2877918"/>
          </a:xfrm>
        </p:spPr>
      </p:pic>
      <p:sp>
        <p:nvSpPr>
          <p:cNvPr id="5" name="TextBox 4"/>
          <p:cNvSpPr txBox="1"/>
          <p:nvPr/>
        </p:nvSpPr>
        <p:spPr>
          <a:xfrm>
            <a:off x="521207" y="1619525"/>
            <a:ext cx="11189530" cy="698525"/>
          </a:xfrm>
          <a:prstGeom prst="rect">
            <a:avLst/>
          </a:prstGeom>
          <a:noFill/>
        </p:spPr>
        <p:txBody>
          <a:bodyPr wrap="square">
            <a:spAutoFit/>
          </a:bodyPr>
          <a:lstStyle/>
          <a:p>
            <a:pPr>
              <a:lnSpc>
                <a:spcPct val="150000"/>
              </a:lnSpc>
            </a:pPr>
            <a:r>
              <a:rPr lang="en-US" sz="1400" b="1" dirty="0"/>
              <a:t>EC2 Instance: </a:t>
            </a:r>
            <a:r>
              <a:rPr lang="en-US" sz="1400" dirty="0"/>
              <a:t>An EC2 instance </a:t>
            </a:r>
            <a:r>
              <a:rPr lang="en-US" sz="1400" b="1" dirty="0"/>
              <a:t>(ec2_instance) </a:t>
            </a:r>
            <a:r>
              <a:rPr lang="en-US" sz="1400" dirty="0"/>
              <a:t>is launched using a specified </a:t>
            </a:r>
            <a:r>
              <a:rPr lang="en-US" sz="1400" b="1" dirty="0"/>
              <a:t>Amazon Machine Image (AMI). </a:t>
            </a:r>
            <a:r>
              <a:rPr lang="en-US" sz="1400" dirty="0"/>
              <a:t>The instance is configured with a security group for network traffic control and an IAM instance profile that grants it the permissions specified in the </a:t>
            </a:r>
            <a:r>
              <a:rPr lang="en-US" sz="1400" b="1" dirty="0"/>
              <a:t>my_role </a:t>
            </a:r>
            <a:r>
              <a:rPr lang="en-US" sz="1400" dirty="0"/>
              <a:t>IAM role.</a:t>
            </a:r>
            <a:endParaRPr lang="en-IN" sz="1400" dirty="0"/>
          </a:p>
        </p:txBody>
      </p:sp>
      <p:sp>
        <p:nvSpPr>
          <p:cNvPr id="9" name="TextBox 8"/>
          <p:cNvSpPr txBox="1"/>
          <p:nvPr/>
        </p:nvSpPr>
        <p:spPr>
          <a:xfrm>
            <a:off x="501235" y="5763613"/>
            <a:ext cx="11189529" cy="698525"/>
          </a:xfrm>
          <a:prstGeom prst="rect">
            <a:avLst/>
          </a:prstGeom>
          <a:noFill/>
        </p:spPr>
        <p:txBody>
          <a:bodyPr wrap="square">
            <a:spAutoFit/>
          </a:bodyPr>
          <a:lstStyle/>
          <a:p>
            <a:pPr>
              <a:lnSpc>
                <a:spcPct val="150000"/>
              </a:lnSpc>
            </a:pPr>
            <a:r>
              <a:rPr lang="en-US" sz="1400" dirty="0"/>
              <a:t>This configuration allows for secure EC2 instance management, ensuring proper </a:t>
            </a:r>
            <a:r>
              <a:rPr lang="en-US" sz="1400" b="1" dirty="0"/>
              <a:t>role-based access control (RBAC) </a:t>
            </a:r>
            <a:r>
              <a:rPr lang="en-US" sz="1400" dirty="0"/>
              <a:t>and network security through the use </a:t>
            </a:r>
            <a:r>
              <a:rPr lang="en-US" sz="1400" b="1" dirty="0"/>
              <a:t>of IAM roles, instance profiles, </a:t>
            </a:r>
            <a:r>
              <a:rPr lang="en-US" sz="1400" dirty="0"/>
              <a:t>and</a:t>
            </a:r>
            <a:r>
              <a:rPr lang="en-US" sz="1400" b="1" dirty="0"/>
              <a:t> security groups</a:t>
            </a:r>
            <a:r>
              <a:rPr lang="en-US" sz="1400" dirty="0"/>
              <a:t>.</a:t>
            </a:r>
            <a:endParaRPr lang="en-IN" sz="1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Terraform init : Initializes the environment</a:t>
            </a:r>
            <a:endParaRPr lang="en-IN" sz="2400" b="1" dirty="0"/>
          </a:p>
        </p:txBody>
      </p:sp>
      <p:pic>
        <p:nvPicPr>
          <p:cNvPr id="5" name="Content Placeholder 4"/>
          <p:cNvPicPr>
            <a:picLocks noGrp="1" noChangeAspect="1"/>
          </p:cNvPicPr>
          <p:nvPr>
            <p:ph sz="quarter" idx="10"/>
          </p:nvPr>
        </p:nvPicPr>
        <p:blipFill>
          <a:blip r:embed="rId1"/>
          <a:srcRect l="11934" t="44671" r="7043" b="27846"/>
          <a:stretch>
            <a:fillRect/>
          </a:stretch>
        </p:blipFill>
        <p:spPr>
          <a:xfrm>
            <a:off x="521206" y="1952458"/>
            <a:ext cx="7295147" cy="1391921"/>
          </a:xfrm>
        </p:spPr>
      </p:pic>
      <p:sp>
        <p:nvSpPr>
          <p:cNvPr id="7" name="TextBox 6"/>
          <p:cNvSpPr txBox="1"/>
          <p:nvPr/>
        </p:nvSpPr>
        <p:spPr>
          <a:xfrm>
            <a:off x="513023" y="3470037"/>
            <a:ext cx="11421978" cy="738664"/>
          </a:xfrm>
          <a:prstGeom prst="rect">
            <a:avLst/>
          </a:prstGeom>
          <a:noFill/>
        </p:spPr>
        <p:txBody>
          <a:bodyPr wrap="square">
            <a:spAutoFit/>
          </a:bodyPr>
          <a:lstStyle/>
          <a:p>
            <a:pPr marL="285750" indent="-285750">
              <a:buFont typeface="Arial" panose="020B0604020202020204" pitchFamily="34" charset="0"/>
              <a:buChar char="•"/>
            </a:pPr>
            <a:r>
              <a:rPr lang="en-US" sz="1400" dirty="0"/>
              <a:t>Ensures the backend configuration (for storing the state file) is correctly set up</a:t>
            </a:r>
            <a:endParaRPr lang="en-IN" sz="1400" dirty="0"/>
          </a:p>
          <a:p>
            <a:pPr marL="285750" indent="-285750">
              <a:buFont typeface="Arial" panose="020B0604020202020204" pitchFamily="34" charset="0"/>
              <a:buChar char="•"/>
            </a:pPr>
            <a:r>
              <a:rPr lang="en-US" sz="1400" dirty="0"/>
              <a:t>This step initializes the working directory containing the Terraform configuration files.</a:t>
            </a:r>
            <a:endParaRPr lang="en-US" sz="1400" dirty="0"/>
          </a:p>
          <a:p>
            <a:pPr marL="285750" indent="-285750">
              <a:buFont typeface="Arial" panose="020B0604020202020204" pitchFamily="34" charset="0"/>
              <a:buChar char="•"/>
            </a:pPr>
            <a:r>
              <a:rPr lang="en-US" sz="1400" dirty="0"/>
              <a:t>It downloads the necessary provider plugins (e.g., AWS).</a:t>
            </a:r>
            <a:endParaRPr lang="en-US" sz="1400" dirty="0"/>
          </a:p>
        </p:txBody>
      </p:sp>
      <p:sp>
        <p:nvSpPr>
          <p:cNvPr id="9" name="TextBox 8"/>
          <p:cNvSpPr txBox="1"/>
          <p:nvPr/>
        </p:nvSpPr>
        <p:spPr>
          <a:xfrm>
            <a:off x="521206" y="1416041"/>
            <a:ext cx="6096000" cy="307777"/>
          </a:xfrm>
          <a:prstGeom prst="rect">
            <a:avLst/>
          </a:prstGeom>
          <a:noFill/>
        </p:spPr>
        <p:txBody>
          <a:bodyPr wrap="square">
            <a:spAutoFit/>
          </a:bodyPr>
          <a:lstStyle/>
          <a:p>
            <a:r>
              <a:rPr lang="en-IN" sz="1400" dirty="0"/>
              <a:t>Initialize Terraform:</a:t>
            </a:r>
            <a:endParaRPr lang="en-IN" dirty="0"/>
          </a:p>
        </p:txBody>
      </p:sp>
      <p:pic>
        <p:nvPicPr>
          <p:cNvPr id="13" name="Picture 12"/>
          <p:cNvPicPr>
            <a:picLocks noChangeAspect="1"/>
          </p:cNvPicPr>
          <p:nvPr/>
        </p:nvPicPr>
        <p:blipFill>
          <a:blip r:embed="rId2"/>
          <a:srcRect l="11842" t="61369" r="26579" b="6533"/>
          <a:stretch>
            <a:fillRect/>
          </a:stretch>
        </p:blipFill>
        <p:spPr>
          <a:xfrm>
            <a:off x="521206" y="4379228"/>
            <a:ext cx="7507707" cy="2201244"/>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Terraform plan : Previews the changes.</a:t>
            </a:r>
            <a:endParaRPr lang="en-IN" sz="2400" b="1" dirty="0"/>
          </a:p>
        </p:txBody>
      </p:sp>
      <p:pic>
        <p:nvPicPr>
          <p:cNvPr id="5" name="Content Placeholder 4"/>
          <p:cNvPicPr>
            <a:picLocks noGrp="1" noChangeAspect="1"/>
          </p:cNvPicPr>
          <p:nvPr>
            <p:ph sz="quarter" idx="10"/>
          </p:nvPr>
        </p:nvPicPr>
        <p:blipFill>
          <a:blip r:embed="rId1"/>
          <a:srcRect l="12486" t="72154" r="25814" b="6988"/>
          <a:stretch>
            <a:fillRect/>
          </a:stretch>
        </p:blipFill>
        <p:spPr>
          <a:xfrm>
            <a:off x="678236" y="1871472"/>
            <a:ext cx="10835527" cy="2060447"/>
          </a:xfrm>
        </p:spPr>
      </p:pic>
      <p:sp>
        <p:nvSpPr>
          <p:cNvPr id="7" name="TextBox 6"/>
          <p:cNvSpPr txBox="1"/>
          <p:nvPr/>
        </p:nvSpPr>
        <p:spPr>
          <a:xfrm>
            <a:off x="554732" y="1409735"/>
            <a:ext cx="6096000" cy="307777"/>
          </a:xfrm>
          <a:prstGeom prst="rect">
            <a:avLst/>
          </a:prstGeom>
          <a:noFill/>
        </p:spPr>
        <p:txBody>
          <a:bodyPr wrap="square">
            <a:spAutoFit/>
          </a:bodyPr>
          <a:lstStyle/>
          <a:p>
            <a:r>
              <a:rPr lang="en-IN" sz="1400" dirty="0"/>
              <a:t>Plan the Terraform Deployment :</a:t>
            </a:r>
            <a:endParaRPr lang="en-IN" sz="1400" dirty="0"/>
          </a:p>
        </p:txBody>
      </p:sp>
      <p:sp>
        <p:nvSpPr>
          <p:cNvPr id="9" name="TextBox 8"/>
          <p:cNvSpPr txBox="1"/>
          <p:nvPr/>
        </p:nvSpPr>
        <p:spPr>
          <a:xfrm>
            <a:off x="534922" y="3931919"/>
            <a:ext cx="11122154" cy="102169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400" dirty="0"/>
              <a:t>Generates and displays an execution plan without making any changes to the infrastructure.</a:t>
            </a:r>
            <a:endParaRPr lang="en-US" sz="1400" dirty="0"/>
          </a:p>
          <a:p>
            <a:pPr marL="285750" indent="-285750">
              <a:lnSpc>
                <a:spcPct val="150000"/>
              </a:lnSpc>
              <a:buFont typeface="Arial" panose="020B0604020202020204" pitchFamily="34" charset="0"/>
              <a:buChar char="•"/>
            </a:pPr>
            <a:r>
              <a:rPr lang="en-US" sz="1400" dirty="0"/>
              <a:t>Shows what resources will be created, modified, or destroyed.</a:t>
            </a:r>
            <a:endParaRPr lang="en-US" sz="1400" dirty="0"/>
          </a:p>
          <a:p>
            <a:pPr marL="285750" indent="-285750">
              <a:lnSpc>
                <a:spcPct val="150000"/>
              </a:lnSpc>
              <a:buFont typeface="Arial" panose="020B0604020202020204" pitchFamily="34" charset="0"/>
              <a:buChar char="•"/>
            </a:pPr>
            <a:r>
              <a:rPr lang="en-US" sz="1400" dirty="0"/>
              <a:t>Helps to review the changes before applying them</a:t>
            </a:r>
            <a:endParaRPr lang="en-IN" sz="1400" dirty="0"/>
          </a:p>
        </p:txBody>
      </p:sp>
      <p:pic>
        <p:nvPicPr>
          <p:cNvPr id="11" name="Picture 10"/>
          <p:cNvPicPr>
            <a:picLocks noChangeAspect="1"/>
          </p:cNvPicPr>
          <p:nvPr/>
        </p:nvPicPr>
        <p:blipFill>
          <a:blip r:embed="rId2"/>
          <a:srcRect l="12501" t="59981" r="4387" b="6533"/>
          <a:stretch>
            <a:fillRect/>
          </a:stretch>
        </p:blipFill>
        <p:spPr>
          <a:xfrm>
            <a:off x="678236" y="5019447"/>
            <a:ext cx="8634392" cy="163372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Terraform apply : Executes the changes.</a:t>
            </a:r>
            <a:endParaRPr lang="en-IN" sz="2400" b="1" dirty="0"/>
          </a:p>
        </p:txBody>
      </p:sp>
      <p:pic>
        <p:nvPicPr>
          <p:cNvPr id="5" name="Content Placeholder 4"/>
          <p:cNvPicPr>
            <a:picLocks noGrp="1" noChangeAspect="1"/>
          </p:cNvPicPr>
          <p:nvPr>
            <p:ph sz="quarter" idx="10"/>
          </p:nvPr>
        </p:nvPicPr>
        <p:blipFill>
          <a:blip r:embed="rId1"/>
          <a:srcRect l="11935" t="80452" r="1107" b="6007"/>
          <a:stretch>
            <a:fillRect/>
          </a:stretch>
        </p:blipFill>
        <p:spPr>
          <a:xfrm>
            <a:off x="521206" y="1799906"/>
            <a:ext cx="8382161" cy="640080"/>
          </a:xfrm>
        </p:spPr>
      </p:pic>
      <p:sp>
        <p:nvSpPr>
          <p:cNvPr id="7" name="TextBox 6"/>
          <p:cNvSpPr txBox="1"/>
          <p:nvPr/>
        </p:nvSpPr>
        <p:spPr>
          <a:xfrm>
            <a:off x="521206" y="1303459"/>
            <a:ext cx="6096000" cy="369332"/>
          </a:xfrm>
          <a:prstGeom prst="rect">
            <a:avLst/>
          </a:prstGeom>
          <a:noFill/>
        </p:spPr>
        <p:txBody>
          <a:bodyPr wrap="square">
            <a:spAutoFit/>
          </a:bodyPr>
          <a:lstStyle/>
          <a:p>
            <a:r>
              <a:rPr lang="en-IN" sz="1400" dirty="0"/>
              <a:t>Apply the Terraform Deployment </a:t>
            </a:r>
            <a:r>
              <a:rPr lang="en-IN" dirty="0"/>
              <a:t>:</a:t>
            </a:r>
            <a:endParaRPr lang="en-IN" dirty="0"/>
          </a:p>
        </p:txBody>
      </p:sp>
      <p:sp>
        <p:nvSpPr>
          <p:cNvPr id="9" name="TextBox 8"/>
          <p:cNvSpPr txBox="1"/>
          <p:nvPr/>
        </p:nvSpPr>
        <p:spPr>
          <a:xfrm>
            <a:off x="429045" y="2417132"/>
            <a:ext cx="11333910" cy="1021690"/>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400" dirty="0"/>
              <a:t>Prompts for confirmation before making changes. Use the -auto-approve flag for automation.</a:t>
            </a:r>
            <a:endParaRPr lang="en-US" sz="1400" dirty="0"/>
          </a:p>
          <a:p>
            <a:pPr marL="285750" indent="-285750">
              <a:lnSpc>
                <a:spcPct val="150000"/>
              </a:lnSpc>
              <a:buFont typeface="Arial" panose="020B0604020202020204" pitchFamily="34" charset="0"/>
              <a:buChar char="•"/>
            </a:pPr>
            <a:r>
              <a:rPr lang="en-US" sz="1400" dirty="0"/>
              <a:t>Executes the changes proposed in the terraform plan step.</a:t>
            </a:r>
            <a:endParaRPr lang="en-US" sz="1400" dirty="0"/>
          </a:p>
          <a:p>
            <a:pPr marL="285750" indent="-285750">
              <a:lnSpc>
                <a:spcPct val="150000"/>
              </a:lnSpc>
              <a:buFont typeface="Arial" panose="020B0604020202020204" pitchFamily="34" charset="0"/>
              <a:buChar char="•"/>
            </a:pPr>
            <a:r>
              <a:rPr lang="en-US" sz="1400" dirty="0"/>
              <a:t>Applies the configuration to create, update, or delete the specified resources</a:t>
            </a:r>
            <a:endParaRPr lang="en-IN" sz="1400" dirty="0"/>
          </a:p>
        </p:txBody>
      </p:sp>
      <p:pic>
        <p:nvPicPr>
          <p:cNvPr id="11" name="Picture 10"/>
          <p:cNvPicPr>
            <a:picLocks noChangeAspect="1"/>
          </p:cNvPicPr>
          <p:nvPr/>
        </p:nvPicPr>
        <p:blipFill>
          <a:blip r:embed="rId2"/>
          <a:srcRect l="10395" t="41403" b="13450"/>
          <a:stretch>
            <a:fillRect/>
          </a:stretch>
        </p:blipFill>
        <p:spPr>
          <a:xfrm>
            <a:off x="521206" y="3559743"/>
            <a:ext cx="10924674" cy="309612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1207" y="448056"/>
            <a:ext cx="8783214" cy="640080"/>
          </a:xfrm>
        </p:spPr>
        <p:txBody>
          <a:bodyPr>
            <a:normAutofit/>
          </a:bodyPr>
          <a:lstStyle/>
          <a:p>
            <a:r>
              <a:rPr lang="en-US" sz="2400" b="1" i="0" dirty="0">
                <a:solidFill>
                  <a:srgbClr val="0D0D0D"/>
                </a:solidFill>
                <a:effectLst/>
              </a:rPr>
              <a:t>Verifying Outputs in the AWS Management Console</a:t>
            </a:r>
            <a:endParaRPr lang="en-IN" sz="2400" b="1" dirty="0"/>
          </a:p>
        </p:txBody>
      </p:sp>
      <p:pic>
        <p:nvPicPr>
          <p:cNvPr id="7" name="Content Placeholder 6"/>
          <p:cNvPicPr>
            <a:picLocks noGrp="1" noChangeAspect="1"/>
          </p:cNvPicPr>
          <p:nvPr>
            <p:ph sz="quarter" idx="10"/>
          </p:nvPr>
        </p:nvPicPr>
        <p:blipFill>
          <a:blip r:embed="rId1"/>
          <a:srcRect t="18203" r="1654" b="32229"/>
          <a:stretch>
            <a:fillRect/>
          </a:stretch>
        </p:blipFill>
        <p:spPr>
          <a:xfrm>
            <a:off x="569413" y="3774067"/>
            <a:ext cx="10112878" cy="1582582"/>
          </a:xfrm>
        </p:spPr>
      </p:pic>
      <p:sp>
        <p:nvSpPr>
          <p:cNvPr id="5" name="TextBox 4"/>
          <p:cNvSpPr txBox="1"/>
          <p:nvPr/>
        </p:nvSpPr>
        <p:spPr>
          <a:xfrm>
            <a:off x="521207" y="1501351"/>
            <a:ext cx="11189530" cy="698525"/>
          </a:xfrm>
          <a:prstGeom prst="rect">
            <a:avLst/>
          </a:prstGeom>
          <a:noFill/>
        </p:spPr>
        <p:txBody>
          <a:bodyPr wrap="square">
            <a:spAutoFit/>
          </a:bodyPr>
          <a:lstStyle/>
          <a:p>
            <a:pPr>
              <a:lnSpc>
                <a:spcPct val="150000"/>
              </a:lnSpc>
            </a:pPr>
            <a:r>
              <a:rPr lang="en-US" sz="1400" dirty="0"/>
              <a:t>The following screenshots provide a step-by-step verification of the Terraform configurations deployed to the AWS environment. These steps validate the proper creation and configuration of resources:</a:t>
            </a:r>
            <a:endParaRPr lang="en-IN" sz="1400" dirty="0"/>
          </a:p>
        </p:txBody>
      </p:sp>
      <p:sp>
        <p:nvSpPr>
          <p:cNvPr id="9" name="TextBox 8"/>
          <p:cNvSpPr txBox="1"/>
          <p:nvPr/>
        </p:nvSpPr>
        <p:spPr>
          <a:xfrm>
            <a:off x="553291" y="2380681"/>
            <a:ext cx="11478209" cy="1021690"/>
          </a:xfrm>
          <a:prstGeom prst="rect">
            <a:avLst/>
          </a:prstGeom>
          <a:noFill/>
        </p:spPr>
        <p:txBody>
          <a:bodyPr wrap="square">
            <a:spAutoFit/>
          </a:bodyPr>
          <a:lstStyle/>
          <a:p>
            <a:pPr>
              <a:lnSpc>
                <a:spcPct val="150000"/>
              </a:lnSpc>
            </a:pPr>
            <a:r>
              <a:rPr lang="en-US" sz="1400" b="1" dirty="0"/>
              <a:t>IAM Groups and Policies:</a:t>
            </a:r>
            <a:endParaRPr lang="en-US" sz="1400" b="1" dirty="0"/>
          </a:p>
          <a:p>
            <a:pPr marL="285750" indent="-285750">
              <a:lnSpc>
                <a:spcPct val="150000"/>
              </a:lnSpc>
              <a:buFont typeface="Arial" panose="020B0604020202020204" pitchFamily="34" charset="0"/>
              <a:buChar char="•"/>
            </a:pPr>
            <a:r>
              <a:rPr lang="en-US" sz="1400" dirty="0"/>
              <a:t>Confirm the creation of IAM Groups (Group-1 and Group-2) in the IAM section.</a:t>
            </a:r>
            <a:endParaRPr lang="en-US" sz="1400" dirty="0"/>
          </a:p>
          <a:p>
            <a:pPr marL="285750" indent="-285750">
              <a:lnSpc>
                <a:spcPct val="150000"/>
              </a:lnSpc>
              <a:buFont typeface="Arial" panose="020B0604020202020204" pitchFamily="34" charset="0"/>
              <a:buChar char="•"/>
            </a:pPr>
            <a:r>
              <a:rPr lang="en-US" sz="1400" dirty="0"/>
              <a:t>Verify the attached policies, including AmazonS3FullAccess for Group-1 and the custom S3 policy for Group-2</a:t>
            </a:r>
            <a:endParaRPr lang="en-IN" sz="14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Group-1 Configurations:</a:t>
            </a:r>
            <a:endParaRPr lang="en-IN" sz="2400" b="1" dirty="0"/>
          </a:p>
        </p:txBody>
      </p:sp>
      <p:pic>
        <p:nvPicPr>
          <p:cNvPr id="5" name="Content Placeholder 4"/>
          <p:cNvPicPr>
            <a:picLocks noGrp="1" noChangeAspect="1"/>
          </p:cNvPicPr>
          <p:nvPr>
            <p:ph sz="quarter" idx="10"/>
          </p:nvPr>
        </p:nvPicPr>
        <p:blipFill>
          <a:blip r:embed="rId1"/>
          <a:srcRect t="17927" r="2147" b="8924"/>
          <a:stretch>
            <a:fillRect/>
          </a:stretch>
        </p:blipFill>
        <p:spPr>
          <a:xfrm>
            <a:off x="648528" y="1241442"/>
            <a:ext cx="7187532" cy="2534971"/>
          </a:xfrm>
        </p:spPr>
      </p:pic>
      <p:pic>
        <p:nvPicPr>
          <p:cNvPr id="9" name="Picture 8"/>
          <p:cNvPicPr>
            <a:picLocks noChangeAspect="1"/>
          </p:cNvPicPr>
          <p:nvPr/>
        </p:nvPicPr>
        <p:blipFill>
          <a:blip r:embed="rId2"/>
          <a:srcRect t="27848" r="1836" b="9367"/>
          <a:stretch>
            <a:fillRect/>
          </a:stretch>
        </p:blipFill>
        <p:spPr>
          <a:xfrm>
            <a:off x="648529" y="3929720"/>
            <a:ext cx="7187532" cy="2631650"/>
          </a:xfrm>
          <a:prstGeom prst="rect">
            <a:avLst/>
          </a:prstGeom>
        </p:spPr>
      </p:pic>
      <p:sp>
        <p:nvSpPr>
          <p:cNvPr id="11" name="TextBox 10"/>
          <p:cNvSpPr txBox="1"/>
          <p:nvPr/>
        </p:nvSpPr>
        <p:spPr>
          <a:xfrm>
            <a:off x="7974956" y="1420411"/>
            <a:ext cx="3707412" cy="192360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400" b="1" dirty="0"/>
              <a:t>Group-1 </a:t>
            </a:r>
            <a:r>
              <a:rPr lang="en-US" sz="1400" dirty="0"/>
              <a:t>Users and attached permissions policies </a:t>
            </a:r>
            <a:r>
              <a:rPr lang="en-US" sz="1400" b="1" dirty="0"/>
              <a:t>(AmazonS3FullAccess)</a:t>
            </a:r>
            <a:endParaRPr lang="en-US" sz="1400" b="1" dirty="0"/>
          </a:p>
          <a:p>
            <a:pPr marL="285750" indent="-285750" algn="l">
              <a:lnSpc>
                <a:spcPct val="150000"/>
              </a:lnSpc>
              <a:buFont typeface="Arial" panose="020B0604020202020204" pitchFamily="34" charset="0"/>
              <a:buChar char="•"/>
            </a:pPr>
            <a:r>
              <a:rPr lang="en-US" sz="1400" b="0" i="0" dirty="0">
                <a:solidFill>
                  <a:srgbClr val="0D0D0D"/>
                </a:solidFill>
                <a:effectLst/>
              </a:rPr>
              <a:t>Ensure the users </a:t>
            </a:r>
            <a:r>
              <a:rPr lang="en-US" sz="1400" b="1" i="0" dirty="0">
                <a:solidFill>
                  <a:srgbClr val="0D0D0D"/>
                </a:solidFill>
                <a:effectLst/>
              </a:rPr>
              <a:t>(shivaprasadh</a:t>
            </a:r>
            <a:r>
              <a:rPr lang="en-US" sz="1400" b="1" dirty="0">
                <a:solidFill>
                  <a:srgbClr val="0D0D0D"/>
                </a:solidFill>
              </a:rPr>
              <a:t> and</a:t>
            </a:r>
            <a:r>
              <a:rPr lang="en-US" sz="1400" b="1" i="0" dirty="0">
                <a:solidFill>
                  <a:srgbClr val="0D0D0D"/>
                </a:solidFill>
                <a:effectLst/>
              </a:rPr>
              <a:t> ashvitha)</a:t>
            </a:r>
            <a:r>
              <a:rPr lang="en-US" sz="1400" b="0" i="0" dirty="0">
                <a:solidFill>
                  <a:srgbClr val="0D0D0D"/>
                </a:solidFill>
                <a:effectLst/>
              </a:rPr>
              <a:t> are created and assigned to their respective groups.</a:t>
            </a:r>
            <a:endParaRPr lang="en-US" sz="1400" b="0" i="0" dirty="0">
              <a:solidFill>
                <a:srgbClr val="0D0D0D"/>
              </a:solidFill>
              <a:effectLst/>
            </a:endParaRPr>
          </a:p>
          <a:p>
            <a:endParaRPr lang="en-US" sz="1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Autofit/>
          </a:bodyPr>
          <a:lstStyle/>
          <a:p>
            <a:r>
              <a:rPr lang="en-US" sz="2400" b="1" dirty="0">
                <a:latin typeface="Segoe UI Light" panose="020B0502040204020203" pitchFamily="34" charset="0"/>
                <a:cs typeface="Segoe UI Light" panose="020B0502040204020203" pitchFamily="34" charset="0"/>
              </a:rPr>
              <a:t>Objective</a:t>
            </a:r>
            <a:endParaRPr lang="en-US" sz="2400" b="1" dirty="0">
              <a:latin typeface="Segoe UI Light" panose="020B0502040204020203" pitchFamily="34" charset="0"/>
              <a:cs typeface="Segoe UI Light" panose="020B0502040204020203" pitchFamily="34" charset="0"/>
            </a:endParaRPr>
          </a:p>
        </p:txBody>
      </p:sp>
      <p:sp>
        <p:nvSpPr>
          <p:cNvPr id="38" name="Content Placeholder 17"/>
          <p:cNvSpPr txBox="1"/>
          <p:nvPr/>
        </p:nvSpPr>
        <p:spPr>
          <a:xfrm>
            <a:off x="667277" y="1488326"/>
            <a:ext cx="10953705" cy="508519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buFont typeface="Arial" panose="020B0604020202020204" pitchFamily="34" charset="0"/>
              <a:buChar char="•"/>
            </a:pPr>
            <a:r>
              <a:rPr lang="en-US" sz="1400" b="0" i="0" dirty="0">
                <a:solidFill>
                  <a:srgbClr val="0D0D0D"/>
                </a:solidFill>
                <a:effectLst/>
              </a:rPr>
              <a:t>Automate the creation of IAM groups, users, and policies using Terraform.</a:t>
            </a:r>
            <a:endParaRPr lang="en-US" sz="1400" b="0" i="0" dirty="0">
              <a:solidFill>
                <a:srgbClr val="0D0D0D"/>
              </a:solidFill>
              <a:effectLst/>
            </a:endParaRPr>
          </a:p>
          <a:p>
            <a:pPr algn="l">
              <a:lnSpc>
                <a:spcPts val="2400"/>
              </a:lnSpc>
            </a:pPr>
            <a:r>
              <a:rPr lang="en-US" sz="1400" b="1" i="0" dirty="0">
                <a:solidFill>
                  <a:srgbClr val="242424"/>
                </a:solidFill>
                <a:effectLst/>
              </a:rPr>
              <a:t>AWS Identity and Access Management (IAM)</a:t>
            </a:r>
            <a:r>
              <a:rPr lang="en-US" sz="1400" b="0" i="0" dirty="0">
                <a:solidFill>
                  <a:srgbClr val="242424"/>
                </a:solidFill>
                <a:effectLst/>
              </a:rPr>
              <a:t> is a powerful service that enables you to manage access to your AWS resources. With IAM, you can create and manage IAM users, groups, roles, and policies to grant or deny access to specific resources or actions.</a:t>
            </a:r>
            <a:endParaRPr lang="en-US" sz="1400" b="0" i="0" dirty="0">
              <a:solidFill>
                <a:srgbClr val="242424"/>
              </a:solidFill>
              <a:effectLst/>
            </a:endParaRPr>
          </a:p>
          <a:p>
            <a:pPr marL="0" indent="0" algn="l">
              <a:lnSpc>
                <a:spcPts val="2400"/>
              </a:lnSpc>
              <a:buNone/>
            </a:pPr>
            <a:endParaRPr lang="en-US" sz="1400" dirty="0">
              <a:solidFill>
                <a:srgbClr val="242424"/>
              </a:solidFill>
            </a:endParaRPr>
          </a:p>
          <a:p>
            <a:pPr algn="l">
              <a:lnSpc>
                <a:spcPts val="2400"/>
              </a:lnSpc>
            </a:pPr>
            <a:endParaRPr lang="en-US" sz="1400" b="0" i="0" dirty="0">
              <a:solidFill>
                <a:srgbClr val="242424"/>
              </a:solidFill>
              <a:effectLst/>
            </a:endParaRPr>
          </a:p>
          <a:p>
            <a:pPr marL="0" indent="0" algn="l">
              <a:lnSpc>
                <a:spcPts val="2400"/>
              </a:lnSpc>
              <a:buNone/>
            </a:pPr>
            <a:endParaRPr lang="en-US" sz="1400" b="0" i="0" dirty="0">
              <a:solidFill>
                <a:srgbClr val="242424"/>
              </a:solidFill>
              <a:effectLst/>
            </a:endParaRPr>
          </a:p>
          <a:p>
            <a:pPr algn="l">
              <a:lnSpc>
                <a:spcPts val="2400"/>
              </a:lnSpc>
            </a:pPr>
            <a:r>
              <a:rPr lang="en-US" sz="1400" b="0" i="0" dirty="0">
                <a:solidFill>
                  <a:srgbClr val="242424"/>
                </a:solidFill>
                <a:effectLst/>
              </a:rPr>
              <a:t>Terraform, a popular infrastructure as a code tool, can deploy IAM resources in a reliable, consistent, and repeatable manner. This article will explore how to use Terraform to create and manage IAM users, groups, and policies in AWS. We will cover the basics of IAM, the benefits of using Terraform for IAM deployments, and provide step-by-step instructions for deploying IAM resources using Terraform. By the end of this article, you will have a solid understanding of using Terraform to deploy IAM resources and streamline your AWS infrastructure management.</a:t>
            </a:r>
            <a:endParaRPr lang="en-US" sz="1400" b="0" i="0" dirty="0">
              <a:solidFill>
                <a:srgbClr val="0D0D0D"/>
              </a:solidFill>
              <a:effectLst/>
            </a:endParaRPr>
          </a:p>
          <a:p>
            <a:pPr algn="l">
              <a:lnSpc>
                <a:spcPct val="100000"/>
              </a:lnSpc>
              <a:buFont typeface="Arial" panose="020B0604020202020204" pitchFamily="34" charset="0"/>
              <a:buChar char="•"/>
            </a:pPr>
            <a:endParaRPr lang="en-US" sz="1400" b="0" i="0" dirty="0">
              <a:solidFill>
                <a:srgbClr val="0D0D0D"/>
              </a:solidFill>
              <a:effectLst/>
              <a:latin typeface="ui-sans-serif"/>
            </a:endParaRPr>
          </a:p>
          <a:p>
            <a:pPr marL="0" indent="0" algn="l">
              <a:lnSpc>
                <a:spcPct val="100000"/>
              </a:lnSpc>
              <a:buNone/>
            </a:pPr>
            <a:endParaRPr lang="en-US" sz="1400" b="0" i="0" dirty="0">
              <a:solidFill>
                <a:srgbClr val="0D0D0D"/>
              </a:solidFill>
              <a:effectLst/>
              <a:latin typeface="ui-sans-serif"/>
            </a:endParaRPr>
          </a:p>
        </p:txBody>
      </p:sp>
      <p:sp>
        <p:nvSpPr>
          <p:cNvPr id="2" name="Content Placeholder 17"/>
          <p:cNvSpPr txBox="1"/>
          <p:nvPr/>
        </p:nvSpPr>
        <p:spPr>
          <a:xfrm>
            <a:off x="541610" y="5059372"/>
            <a:ext cx="11079372" cy="1642369"/>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gn="l">
              <a:lnSpc>
                <a:spcPct val="100000"/>
              </a:lnSpc>
              <a:buNone/>
            </a:pPr>
            <a:endParaRPr lang="en-US" sz="1400" b="0" i="0" dirty="0">
              <a:solidFill>
                <a:srgbClr val="0D0D0D"/>
              </a:solidFill>
              <a:effectLst/>
              <a:latin typeface="ui-sans-serif"/>
            </a:endParaRPr>
          </a:p>
          <a:p>
            <a:pPr marL="0" indent="0" algn="l">
              <a:lnSpc>
                <a:spcPct val="100000"/>
              </a:lnSpc>
              <a:buNone/>
            </a:pPr>
            <a:endParaRPr lang="en-US" sz="1400" b="0" i="0" dirty="0">
              <a:solidFill>
                <a:srgbClr val="0D0D0D"/>
              </a:solidFill>
              <a:effectLst/>
              <a:latin typeface="ui-sans-serif"/>
            </a:endParaRPr>
          </a:p>
        </p:txBody>
      </p:sp>
      <p:pic>
        <p:nvPicPr>
          <p:cNvPr id="11" name="Picture 10"/>
          <p:cNvPicPr>
            <a:picLocks noChangeAspect="1"/>
          </p:cNvPicPr>
          <p:nvPr/>
        </p:nvPicPr>
        <p:blipFill>
          <a:blip r:embed="rId1"/>
          <a:stretch>
            <a:fillRect/>
          </a:stretch>
        </p:blipFill>
        <p:spPr>
          <a:xfrm>
            <a:off x="2451183" y="2735663"/>
            <a:ext cx="4409440" cy="1642369"/>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Group-2 Configurations:</a:t>
            </a:r>
            <a:endParaRPr lang="en-IN" sz="2400" b="1" dirty="0"/>
          </a:p>
        </p:txBody>
      </p:sp>
      <p:pic>
        <p:nvPicPr>
          <p:cNvPr id="5" name="Content Placeholder 4"/>
          <p:cNvPicPr>
            <a:picLocks noGrp="1" noChangeAspect="1"/>
          </p:cNvPicPr>
          <p:nvPr>
            <p:ph sz="quarter" idx="10"/>
          </p:nvPr>
        </p:nvPicPr>
        <p:blipFill>
          <a:blip r:embed="rId1"/>
          <a:srcRect t="27245" r="2147" b="9855"/>
          <a:stretch>
            <a:fillRect/>
          </a:stretch>
        </p:blipFill>
        <p:spPr>
          <a:xfrm>
            <a:off x="620773" y="1273215"/>
            <a:ext cx="7138671" cy="2581154"/>
          </a:xfrm>
        </p:spPr>
      </p:pic>
      <p:pic>
        <p:nvPicPr>
          <p:cNvPr id="7" name="Picture 6"/>
          <p:cNvPicPr>
            <a:picLocks noChangeAspect="1"/>
          </p:cNvPicPr>
          <p:nvPr/>
        </p:nvPicPr>
        <p:blipFill>
          <a:blip r:embed="rId2"/>
          <a:srcRect t="27680" r="1741" b="12742"/>
          <a:stretch>
            <a:fillRect/>
          </a:stretch>
        </p:blipFill>
        <p:spPr>
          <a:xfrm>
            <a:off x="620773" y="4039448"/>
            <a:ext cx="7138671" cy="2464814"/>
          </a:xfrm>
          <a:prstGeom prst="rect">
            <a:avLst/>
          </a:prstGeom>
        </p:spPr>
      </p:pic>
      <p:sp>
        <p:nvSpPr>
          <p:cNvPr id="9" name="TextBox 8"/>
          <p:cNvSpPr txBox="1"/>
          <p:nvPr/>
        </p:nvSpPr>
        <p:spPr>
          <a:xfrm>
            <a:off x="7759444" y="1462748"/>
            <a:ext cx="3897774" cy="1600438"/>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400" b="1" dirty="0"/>
              <a:t>Group-2 </a:t>
            </a:r>
            <a:r>
              <a:rPr lang="en-US" sz="1400" dirty="0"/>
              <a:t>Users and attached inline policies</a:t>
            </a:r>
            <a:endParaRPr lang="en-US" sz="1400" dirty="0"/>
          </a:p>
          <a:p>
            <a:pPr>
              <a:lnSpc>
                <a:spcPct val="150000"/>
              </a:lnSpc>
            </a:pPr>
            <a:r>
              <a:rPr lang="en-US" sz="1400" dirty="0"/>
              <a:t>      </a:t>
            </a:r>
            <a:r>
              <a:rPr lang="en-US" sz="1400" b="1" dirty="0"/>
              <a:t>(S3-ListAllMyBuckets)</a:t>
            </a:r>
            <a:endParaRPr lang="en-US" sz="1400" b="1" dirty="0"/>
          </a:p>
          <a:p>
            <a:pPr marL="285750" indent="-285750" algn="l">
              <a:lnSpc>
                <a:spcPct val="150000"/>
              </a:lnSpc>
              <a:buFont typeface="Arial" panose="020B0604020202020204" pitchFamily="34" charset="0"/>
              <a:buChar char="•"/>
            </a:pPr>
            <a:r>
              <a:rPr lang="en-US" sz="1400" b="0" i="0" dirty="0">
                <a:solidFill>
                  <a:srgbClr val="0D0D0D"/>
                </a:solidFill>
                <a:effectLst/>
              </a:rPr>
              <a:t>Ensure the user </a:t>
            </a:r>
            <a:r>
              <a:rPr lang="en-US" sz="1400" b="1" i="0" dirty="0">
                <a:solidFill>
                  <a:srgbClr val="0D0D0D"/>
                </a:solidFill>
                <a:effectLst/>
              </a:rPr>
              <a:t>(srinivas) </a:t>
            </a:r>
            <a:r>
              <a:rPr lang="en-US" sz="1400" dirty="0">
                <a:solidFill>
                  <a:srgbClr val="0D0D0D"/>
                </a:solidFill>
              </a:rPr>
              <a:t>is </a:t>
            </a:r>
            <a:r>
              <a:rPr lang="en-US" sz="1400" b="0" i="0" dirty="0">
                <a:solidFill>
                  <a:srgbClr val="0D0D0D"/>
                </a:solidFill>
                <a:effectLst/>
              </a:rPr>
              <a:t>created and assigned to their respective groups.</a:t>
            </a:r>
            <a:endParaRPr lang="en-US" sz="1400" b="0" i="0" dirty="0">
              <a:solidFill>
                <a:srgbClr val="0D0D0D"/>
              </a:solidFill>
              <a:effectLst/>
            </a:endParaRPr>
          </a:p>
          <a:p>
            <a:endParaRPr lang="en-US" sz="1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b="1" i="0" dirty="0">
                <a:solidFill>
                  <a:srgbClr val="0D0D0D"/>
                </a:solidFill>
                <a:effectLst/>
              </a:rPr>
              <a:t>IAM Role and Instance Profile</a:t>
            </a:r>
            <a:endParaRPr lang="en-IN" sz="2400" b="1" dirty="0"/>
          </a:p>
        </p:txBody>
      </p:sp>
      <p:pic>
        <p:nvPicPr>
          <p:cNvPr id="5" name="Content Placeholder 4"/>
          <p:cNvPicPr>
            <a:picLocks noGrp="1" noChangeAspect="1"/>
          </p:cNvPicPr>
          <p:nvPr>
            <p:ph sz="quarter" idx="10"/>
          </p:nvPr>
        </p:nvPicPr>
        <p:blipFill>
          <a:blip r:embed="rId1"/>
          <a:srcRect t="26021" r="1521" b="13859"/>
          <a:stretch>
            <a:fillRect/>
          </a:stretch>
        </p:blipFill>
        <p:spPr>
          <a:xfrm>
            <a:off x="629265" y="2581007"/>
            <a:ext cx="9434220" cy="3239690"/>
          </a:xfrm>
        </p:spPr>
      </p:pic>
      <p:sp>
        <p:nvSpPr>
          <p:cNvPr id="7" name="TextBox 6"/>
          <p:cNvSpPr txBox="1"/>
          <p:nvPr/>
        </p:nvSpPr>
        <p:spPr>
          <a:xfrm>
            <a:off x="629265" y="1485309"/>
            <a:ext cx="11073612" cy="698525"/>
          </a:xfrm>
          <a:prstGeom prst="rect">
            <a:avLst/>
          </a:prstGeom>
          <a:noFill/>
        </p:spPr>
        <p:txBody>
          <a:bodyPr wrap="square">
            <a:spAutoFit/>
          </a:bodyPr>
          <a:lstStyle/>
          <a:p>
            <a:pPr>
              <a:lnSpc>
                <a:spcPct val="150000"/>
              </a:lnSpc>
            </a:pPr>
            <a:r>
              <a:rPr lang="en-US" sz="1400" dirty="0"/>
              <a:t>Validate the creation of the IAM Role </a:t>
            </a:r>
            <a:r>
              <a:rPr lang="en-US" sz="1400" b="1" dirty="0"/>
              <a:t>(my_role) </a:t>
            </a:r>
            <a:r>
              <a:rPr lang="en-US" sz="1400" dirty="0"/>
              <a:t>and the associated instance profile </a:t>
            </a:r>
            <a:r>
              <a:rPr lang="en-US" sz="1400" b="1" dirty="0"/>
              <a:t>(my_iam_profile).</a:t>
            </a:r>
            <a:endParaRPr lang="en-US" sz="1400" b="1" dirty="0"/>
          </a:p>
          <a:p>
            <a:pPr>
              <a:lnSpc>
                <a:spcPct val="150000"/>
              </a:lnSpc>
            </a:pPr>
            <a:r>
              <a:rPr lang="en-US" sz="1400" dirty="0"/>
              <a:t>Ensure the IAM Role's trust relationship is correctly defined for </a:t>
            </a:r>
            <a:r>
              <a:rPr lang="en-US" sz="1400" b="1" dirty="0"/>
              <a:t>EC2 service</a:t>
            </a:r>
            <a:r>
              <a:rPr lang="en-US" sz="1400" dirty="0"/>
              <a:t>.</a:t>
            </a:r>
            <a:endParaRPr lang="en-IN" sz="14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Security Group </a:t>
            </a:r>
            <a:endParaRPr lang="en-IN" sz="2400" b="1" dirty="0"/>
          </a:p>
        </p:txBody>
      </p:sp>
      <p:pic>
        <p:nvPicPr>
          <p:cNvPr id="5" name="Content Placeholder 4"/>
          <p:cNvPicPr>
            <a:picLocks noGrp="1" noChangeAspect="1"/>
          </p:cNvPicPr>
          <p:nvPr>
            <p:ph sz="quarter" idx="10"/>
          </p:nvPr>
        </p:nvPicPr>
        <p:blipFill>
          <a:blip r:embed="rId1"/>
          <a:srcRect t="26460" r="2211" b="9933"/>
          <a:stretch>
            <a:fillRect/>
          </a:stretch>
        </p:blipFill>
        <p:spPr>
          <a:xfrm>
            <a:off x="521206" y="2361926"/>
            <a:ext cx="9681572" cy="3542290"/>
          </a:xfrm>
        </p:spPr>
      </p:pic>
      <p:sp>
        <p:nvSpPr>
          <p:cNvPr id="7" name="TextBox 6"/>
          <p:cNvSpPr txBox="1"/>
          <p:nvPr/>
        </p:nvSpPr>
        <p:spPr>
          <a:xfrm>
            <a:off x="521206" y="1540365"/>
            <a:ext cx="11013067" cy="369332"/>
          </a:xfrm>
          <a:prstGeom prst="rect">
            <a:avLst/>
          </a:prstGeom>
          <a:noFill/>
        </p:spPr>
        <p:txBody>
          <a:bodyPr wrap="square">
            <a:spAutoFit/>
          </a:bodyPr>
          <a:lstStyle/>
          <a:p>
            <a:r>
              <a:rPr lang="en-US" sz="1400" dirty="0"/>
              <a:t>Confirm the EC2 </a:t>
            </a:r>
            <a:r>
              <a:rPr lang="en-US" sz="1400" b="1" dirty="0"/>
              <a:t>security group (EC2SG) </a:t>
            </a:r>
            <a:r>
              <a:rPr lang="en-US" sz="1400" dirty="0"/>
              <a:t>allows </a:t>
            </a:r>
            <a:r>
              <a:rPr lang="en-US" sz="1400" b="1" dirty="0"/>
              <a:t>SSH access (port 22) </a:t>
            </a:r>
            <a:r>
              <a:rPr lang="en-US" sz="1400" dirty="0"/>
              <a:t>and has unrestricted outbound access</a:t>
            </a:r>
            <a:r>
              <a:rPr lang="en-US" dirty="0"/>
              <a:t>.</a:t>
            </a:r>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EC2 Instance </a:t>
            </a:r>
            <a:endParaRPr lang="en-IN" sz="2400" b="1" dirty="0"/>
          </a:p>
        </p:txBody>
      </p:sp>
      <p:pic>
        <p:nvPicPr>
          <p:cNvPr id="5" name="Content Placeholder 4"/>
          <p:cNvPicPr>
            <a:picLocks noGrp="1" noChangeAspect="1"/>
          </p:cNvPicPr>
          <p:nvPr>
            <p:ph sz="quarter" idx="10"/>
          </p:nvPr>
        </p:nvPicPr>
        <p:blipFill>
          <a:blip r:embed="rId1"/>
          <a:srcRect t="22586" r="1660" b="8951"/>
          <a:stretch>
            <a:fillRect/>
          </a:stretch>
        </p:blipFill>
        <p:spPr>
          <a:xfrm>
            <a:off x="521207" y="2816513"/>
            <a:ext cx="9176236" cy="3593431"/>
          </a:xfrm>
        </p:spPr>
      </p:pic>
      <p:sp>
        <p:nvSpPr>
          <p:cNvPr id="9" name="TextBox 8"/>
          <p:cNvSpPr txBox="1"/>
          <p:nvPr/>
        </p:nvSpPr>
        <p:spPr>
          <a:xfrm>
            <a:off x="521207" y="1317916"/>
            <a:ext cx="11149586" cy="134485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sz="1400" dirty="0"/>
              <a:t>Ensure the </a:t>
            </a:r>
            <a:r>
              <a:rPr lang="en-US" sz="1400" b="1" dirty="0"/>
              <a:t>EC2 instance </a:t>
            </a:r>
            <a:r>
              <a:rPr lang="en-US" sz="1400" dirty="0"/>
              <a:t>is successfully launched and is in a running state.</a:t>
            </a:r>
            <a:endParaRPr lang="en-US" sz="1400" dirty="0"/>
          </a:p>
          <a:p>
            <a:pPr marL="285750" indent="-285750">
              <a:lnSpc>
                <a:spcPct val="150000"/>
              </a:lnSpc>
              <a:buFont typeface="Arial" panose="020B0604020202020204" pitchFamily="34" charset="0"/>
              <a:buChar char="•"/>
            </a:pPr>
            <a:r>
              <a:rPr lang="en-US" sz="1400" dirty="0"/>
              <a:t>Verify that the instance uses the specified </a:t>
            </a:r>
            <a:r>
              <a:rPr lang="en-US" sz="1400" b="1" dirty="0"/>
              <a:t>AMI (ami-0fd05997b4dff7aac) </a:t>
            </a:r>
            <a:r>
              <a:rPr lang="en-US" sz="1400" dirty="0"/>
              <a:t>and </a:t>
            </a:r>
            <a:r>
              <a:rPr lang="en-US" sz="1400" b="1" dirty="0"/>
              <a:t>instance type (t2.micro).</a:t>
            </a:r>
            <a:endParaRPr lang="en-US" sz="1400" b="1" dirty="0"/>
          </a:p>
          <a:p>
            <a:pPr marL="285750" indent="-285750">
              <a:lnSpc>
                <a:spcPct val="150000"/>
              </a:lnSpc>
              <a:buFont typeface="Arial" panose="020B0604020202020204" pitchFamily="34" charset="0"/>
              <a:buChar char="•"/>
            </a:pPr>
            <a:r>
              <a:rPr lang="en-US" sz="1400" dirty="0"/>
              <a:t>Confirm that the </a:t>
            </a:r>
            <a:r>
              <a:rPr lang="en-US" sz="1400" b="1" dirty="0"/>
              <a:t>EC2 instance </a:t>
            </a:r>
            <a:r>
              <a:rPr lang="en-US" sz="1400" dirty="0"/>
              <a:t>is associated with the </a:t>
            </a:r>
            <a:r>
              <a:rPr lang="en-US" sz="1400" b="1" dirty="0"/>
              <a:t>IAM Instance Profile (my_iam_profile), </a:t>
            </a:r>
            <a:r>
              <a:rPr lang="en-US" sz="1400" dirty="0"/>
              <a:t>granting it the necessary permissions.</a:t>
            </a:r>
            <a:endParaRPr lang="en-US" sz="1400" dirty="0"/>
          </a:p>
          <a:p>
            <a:pPr marL="285750" indent="-285750">
              <a:lnSpc>
                <a:spcPct val="150000"/>
              </a:lnSpc>
              <a:buFont typeface="Arial" panose="020B0604020202020204" pitchFamily="34" charset="0"/>
              <a:buChar char="•"/>
            </a:pPr>
            <a:r>
              <a:rPr lang="en-US" sz="1400" dirty="0"/>
              <a:t>Check the </a:t>
            </a:r>
            <a:r>
              <a:rPr lang="en-US" sz="1400" b="1" dirty="0"/>
              <a:t>instance's security group (EC2SG)</a:t>
            </a:r>
            <a:r>
              <a:rPr lang="en-US" sz="1400" dirty="0"/>
              <a:t> to validate proper inbound and outbound rules, ensuring secure access.</a:t>
            </a:r>
            <a:endParaRPr lang="en-IN" sz="1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Instance Summary </a:t>
            </a:r>
            <a:endParaRPr lang="en-IN" sz="2400" b="1" dirty="0"/>
          </a:p>
        </p:txBody>
      </p:sp>
      <p:pic>
        <p:nvPicPr>
          <p:cNvPr id="9" name="Content Placeholder 8"/>
          <p:cNvPicPr>
            <a:picLocks noGrp="1" noChangeAspect="1"/>
          </p:cNvPicPr>
          <p:nvPr>
            <p:ph sz="quarter" idx="10"/>
          </p:nvPr>
        </p:nvPicPr>
        <p:blipFill>
          <a:blip r:embed="rId1"/>
          <a:srcRect t="26758" r="1660" b="9441"/>
          <a:stretch>
            <a:fillRect/>
          </a:stretch>
        </p:blipFill>
        <p:spPr>
          <a:xfrm>
            <a:off x="521207" y="1343684"/>
            <a:ext cx="9406354" cy="3432695"/>
          </a:xfrm>
        </p:spPr>
      </p:pic>
      <p:sp>
        <p:nvSpPr>
          <p:cNvPr id="11" name="TextBox 10"/>
          <p:cNvSpPr txBox="1"/>
          <p:nvPr/>
        </p:nvSpPr>
        <p:spPr>
          <a:xfrm>
            <a:off x="385011" y="5003471"/>
            <a:ext cx="11285782" cy="1021690"/>
          </a:xfrm>
          <a:prstGeom prst="rect">
            <a:avLst/>
          </a:prstGeom>
          <a:noFill/>
        </p:spPr>
        <p:txBody>
          <a:bodyPr wrap="square">
            <a:spAutoFit/>
          </a:bodyPr>
          <a:lstStyle/>
          <a:p>
            <a:pPr>
              <a:lnSpc>
                <a:spcPct val="150000"/>
              </a:lnSpc>
            </a:pPr>
            <a:r>
              <a:rPr lang="en-US" sz="1400" dirty="0"/>
              <a:t>All configurations have been successfully implemented and verified in the </a:t>
            </a:r>
            <a:r>
              <a:rPr lang="en-US" sz="1400" b="1" dirty="0"/>
              <a:t>AWS Management Console</a:t>
            </a:r>
            <a:r>
              <a:rPr lang="en-US" sz="1400" dirty="0"/>
              <a:t>. The </a:t>
            </a:r>
            <a:r>
              <a:rPr lang="en-US" sz="1400" b="1" dirty="0"/>
              <a:t>IAM users, groups, roles, policies</a:t>
            </a:r>
            <a:r>
              <a:rPr lang="en-US" sz="1400" dirty="0"/>
              <a:t>, and the </a:t>
            </a:r>
            <a:r>
              <a:rPr lang="en-US" sz="1400" b="1" dirty="0"/>
              <a:t>EC2 instance </a:t>
            </a:r>
            <a:r>
              <a:rPr lang="en-US" sz="1400" dirty="0"/>
              <a:t>are correctly set up as per the requirements. This confirms that the Terraform code executed accurately, ensuring compliance with the intended infrastructure setup and security standards.</a:t>
            </a:r>
            <a:endParaRPr lang="en-IN" sz="1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Conclusion</a:t>
            </a:r>
            <a:endParaRPr lang="en-IN" sz="2400" b="1" dirty="0"/>
          </a:p>
        </p:txBody>
      </p:sp>
      <p:sp>
        <p:nvSpPr>
          <p:cNvPr id="6" name="TextBox 5"/>
          <p:cNvSpPr txBox="1"/>
          <p:nvPr/>
        </p:nvSpPr>
        <p:spPr>
          <a:xfrm>
            <a:off x="521207" y="1820338"/>
            <a:ext cx="11125361" cy="3693319"/>
          </a:xfrm>
          <a:prstGeom prst="rect">
            <a:avLst/>
          </a:prstGeom>
          <a:noFill/>
        </p:spPr>
        <p:txBody>
          <a:bodyPr wrap="square">
            <a:spAutoFit/>
          </a:bodyPr>
          <a:lstStyle/>
          <a:p>
            <a:pPr>
              <a:lnSpc>
                <a:spcPct val="150000"/>
              </a:lnSpc>
            </a:pPr>
            <a:r>
              <a:rPr lang="en-US" sz="1400" dirty="0"/>
              <a:t>This Terraform configuration successfully sets up a secure AWS environment with </a:t>
            </a:r>
            <a:r>
              <a:rPr lang="en-US" sz="1400" b="1" dirty="0"/>
              <a:t>IAM roles, groups, </a:t>
            </a:r>
            <a:r>
              <a:rPr lang="en-US" sz="1400" dirty="0"/>
              <a:t>and </a:t>
            </a:r>
            <a:r>
              <a:rPr lang="en-US" sz="1400" b="1" dirty="0"/>
              <a:t>policies</a:t>
            </a:r>
            <a:r>
              <a:rPr lang="en-US" sz="1400" dirty="0"/>
              <a:t> for user and </a:t>
            </a:r>
            <a:r>
              <a:rPr lang="en-US" sz="1400" b="1" dirty="0"/>
              <a:t>EC2</a:t>
            </a:r>
            <a:r>
              <a:rPr lang="en-US" sz="1400" dirty="0"/>
              <a:t> </a:t>
            </a:r>
            <a:r>
              <a:rPr lang="en-US" sz="1400" b="1" dirty="0"/>
              <a:t>instance</a:t>
            </a:r>
            <a:r>
              <a:rPr lang="en-US" sz="1400" dirty="0"/>
              <a:t> management. It creates two </a:t>
            </a:r>
            <a:r>
              <a:rPr lang="en-US" sz="1400" b="1" dirty="0"/>
              <a:t>IAM groups (Group-1 and Group-2), </a:t>
            </a:r>
            <a:r>
              <a:rPr lang="en-US" sz="1400" dirty="0"/>
              <a:t>attaches predefined policies and custom permissions, and assigns users to these groups with specific login profiles. Additionally, an IAM role is created and linked to </a:t>
            </a:r>
            <a:r>
              <a:rPr lang="en-US" sz="1400" b="1" dirty="0"/>
              <a:t>Group-2</a:t>
            </a:r>
            <a:r>
              <a:rPr lang="en-US" sz="1400" dirty="0"/>
              <a:t>, allowing </a:t>
            </a:r>
            <a:r>
              <a:rPr lang="en-US" sz="1400" b="1" dirty="0"/>
              <a:t>EC2 instances </a:t>
            </a:r>
            <a:r>
              <a:rPr lang="en-US" sz="1400" dirty="0"/>
              <a:t>to assume it. The configuration also provisions an EC2 instance with appropriate security group settings and an IAM instance profile to control access. This setup ensures proper access management and security best practices, with clearly defined </a:t>
            </a:r>
            <a:r>
              <a:rPr lang="en-US" sz="1400" b="1" dirty="0"/>
              <a:t>roles, policies, </a:t>
            </a:r>
            <a:r>
              <a:rPr lang="en-US" sz="1400" dirty="0"/>
              <a:t>and </a:t>
            </a:r>
            <a:r>
              <a:rPr lang="en-US" sz="1400" b="1" dirty="0"/>
              <a:t>resource access control </a:t>
            </a:r>
            <a:r>
              <a:rPr lang="en-US" sz="1400" dirty="0"/>
              <a:t>for users and instances in the AWS environment.</a:t>
            </a:r>
            <a:endParaRPr lang="en-US" sz="1400" dirty="0"/>
          </a:p>
          <a:p>
            <a:endParaRPr lang="en-US" dirty="0"/>
          </a:p>
          <a:p>
            <a:endParaRPr lang="en-US" dirty="0"/>
          </a:p>
          <a:p>
            <a:endParaRPr lang="en-US" dirty="0"/>
          </a:p>
          <a:p>
            <a:endParaRPr lang="en-US" dirty="0"/>
          </a:p>
          <a:p>
            <a:endParaRPr lang="en-US" dirty="0"/>
          </a:p>
          <a:p>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sz="2400" b="1" dirty="0">
                <a:cs typeface="Segoe UI Light" panose="020B0502040204020203" pitchFamily="34" charset="0"/>
              </a:rPr>
              <a:t>Objective:</a:t>
            </a:r>
            <a:endParaRPr lang="en-US" sz="2400" b="1" dirty="0">
              <a:cs typeface="Segoe UI Light" panose="020B0502040204020203" pitchFamily="34" charset="0"/>
            </a:endParaRPr>
          </a:p>
        </p:txBody>
      </p:sp>
      <p:sp>
        <p:nvSpPr>
          <p:cNvPr id="25" name="Content Placeholder 17"/>
          <p:cNvSpPr txBox="1"/>
          <p:nvPr/>
        </p:nvSpPr>
        <p:spPr>
          <a:xfrm>
            <a:off x="541609" y="1455491"/>
            <a:ext cx="7657511" cy="2454776"/>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latin typeface="Segoe UI" panose="020B0502040204020203" pitchFamily="34" charset="0"/>
              <a:cs typeface="Segoe UI" panose="020B0502040204020203" pitchFamily="34" charset="0"/>
            </a:endParaRPr>
          </a:p>
        </p:txBody>
      </p:sp>
      <p:sp>
        <p:nvSpPr>
          <p:cNvPr id="36" name="Content Placeholder 17"/>
          <p:cNvSpPr txBox="1"/>
          <p:nvPr/>
        </p:nvSpPr>
        <p:spPr>
          <a:xfrm>
            <a:off x="1056513" y="2844450"/>
            <a:ext cx="4504252" cy="1065817"/>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lvl="0" indent="0">
              <a:spcAft>
                <a:spcPts val="2000"/>
              </a:spcAft>
              <a:buNone/>
              <a:defRPr/>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pic>
        <p:nvPicPr>
          <p:cNvPr id="3" name="Picture 2"/>
          <p:cNvPicPr>
            <a:picLocks noChangeAspect="1"/>
          </p:cNvPicPr>
          <p:nvPr/>
        </p:nvPicPr>
        <p:blipFill>
          <a:blip r:embed="rId1"/>
          <a:stretch>
            <a:fillRect/>
          </a:stretch>
        </p:blipFill>
        <p:spPr>
          <a:xfrm>
            <a:off x="2025445" y="4674300"/>
            <a:ext cx="7657511" cy="2100101"/>
          </a:xfrm>
          <a:prstGeom prst="rect">
            <a:avLst/>
          </a:prstGeom>
        </p:spPr>
      </p:pic>
      <p:sp>
        <p:nvSpPr>
          <p:cNvPr id="5" name="TextBox 4"/>
          <p:cNvSpPr txBox="1"/>
          <p:nvPr/>
        </p:nvSpPr>
        <p:spPr>
          <a:xfrm>
            <a:off x="521207" y="1175840"/>
            <a:ext cx="11108781" cy="3924151"/>
          </a:xfrm>
          <a:prstGeom prst="rect">
            <a:avLst/>
          </a:prstGeom>
          <a:noFill/>
        </p:spPr>
        <p:txBody>
          <a:bodyPr wrap="square">
            <a:spAutoFit/>
          </a:bodyPr>
          <a:lstStyle/>
          <a:p>
            <a:pPr>
              <a:lnSpc>
                <a:spcPct val="150000"/>
              </a:lnSpc>
            </a:pPr>
            <a:r>
              <a:rPr lang="en-US" sz="1400" b="1" dirty="0"/>
              <a:t>AWS IAM: </a:t>
            </a:r>
            <a:r>
              <a:rPr lang="en-US" sz="1400" dirty="0"/>
              <a:t>AWS users are individual identities that can be created and managed within an AWS account. Each user is assigned a set of security credentials, including a username and password, or access keys, which are used to authenticate and authorize access to AWS resources.</a:t>
            </a:r>
            <a:endParaRPr lang="en-US" sz="1400" dirty="0"/>
          </a:p>
          <a:p>
            <a:pPr>
              <a:lnSpc>
                <a:spcPct val="150000"/>
              </a:lnSpc>
            </a:pPr>
            <a:r>
              <a:rPr lang="en-US" sz="1400" b="1" dirty="0"/>
              <a:t>AWS user group: </a:t>
            </a:r>
            <a:r>
              <a:rPr lang="en-US" sz="1400" dirty="0"/>
              <a:t>AWS user groups are collections of users that share common permissions and access to AWS resources. By assigning permissions to a group rather than to individual users, you can simplify the management of access to resources.</a:t>
            </a:r>
            <a:endParaRPr lang="en-US" sz="1400" dirty="0"/>
          </a:p>
          <a:p>
            <a:pPr>
              <a:lnSpc>
                <a:spcPct val="150000"/>
              </a:lnSpc>
            </a:pPr>
            <a:r>
              <a:rPr lang="en-US" sz="1400" b="1" dirty="0"/>
              <a:t>AWS Role: </a:t>
            </a:r>
            <a:r>
              <a:rPr lang="en-US" sz="1400" dirty="0"/>
              <a:t>AWS roles are a way to delegate access to AWS resources. Rather than assigning permissions to individual users, you can create a role and define a set of permissions that the role can assume. This allows you to grant permissions to applications, services, or other AWS accounts, without the need to share long-term access keys.</a:t>
            </a:r>
            <a:endParaRPr lang="en-US" sz="1400" dirty="0"/>
          </a:p>
          <a:p>
            <a:pPr>
              <a:lnSpc>
                <a:spcPct val="150000"/>
              </a:lnSpc>
            </a:pPr>
            <a:r>
              <a:rPr lang="en-US" sz="1400" b="1" dirty="0"/>
              <a:t>AWS User Policy: </a:t>
            </a:r>
            <a:r>
              <a:rPr lang="en-US" sz="1400" dirty="0"/>
              <a:t>AWS policies are documents that define permissions and access levels for AWS resources. They can be attached to users, groups, or roles and define which actions can be performed on which resources. Policies are written in a JSON format and can be customized to meet the specific needs of your organization.</a:t>
            </a:r>
            <a:endParaRPr lang="en-US" sz="1400" dirty="0"/>
          </a:p>
          <a:p>
            <a:endParaRPr lang="en-US"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400" b="1" dirty="0">
                <a:cs typeface="Segoe UI Light" panose="020B0502040204020203" pitchFamily="34" charset="0"/>
              </a:rPr>
              <a:t>Prerequisites:</a:t>
            </a:r>
            <a:endParaRPr lang="en-US" sz="2400" b="1" dirty="0">
              <a:cs typeface="Segoe UI Light" panose="020B0502040204020203" pitchFamily="34" charset="0"/>
            </a:endParaRPr>
          </a:p>
        </p:txBody>
      </p:sp>
      <p:sp>
        <p:nvSpPr>
          <p:cNvPr id="5" name="Content Placeholder 4"/>
          <p:cNvSpPr>
            <a:spLocks noGrp="1"/>
          </p:cNvSpPr>
          <p:nvPr>
            <p:ph sz="half" idx="4294967295"/>
          </p:nvPr>
        </p:nvSpPr>
        <p:spPr>
          <a:xfrm>
            <a:off x="521207" y="1540565"/>
            <a:ext cx="4577567" cy="2025595"/>
          </a:xfrm>
        </p:spPr>
        <p:txBody>
          <a:bodyPr vert="horz" lIns="91440" tIns="45720" rIns="91440" bIns="45720" rtlCol="0">
            <a:normAutofit/>
          </a:bodyPr>
          <a:lstStyle/>
          <a:p>
            <a:pPr algn="l">
              <a:lnSpc>
                <a:spcPct val="100000"/>
              </a:lnSpc>
              <a:buFont typeface="Arial" panose="020B0604020202020204" pitchFamily="34" charset="0"/>
              <a:buChar char="•"/>
            </a:pPr>
            <a:r>
              <a:rPr lang="en-US" sz="1400" dirty="0">
                <a:solidFill>
                  <a:srgbClr val="242424"/>
                </a:solidFill>
                <a:cs typeface="+mn-lt"/>
              </a:rPr>
              <a:t>I</a:t>
            </a:r>
            <a:r>
              <a:rPr lang="en-US" sz="1400" b="0" i="0" dirty="0">
                <a:solidFill>
                  <a:srgbClr val="242424"/>
                </a:solidFill>
                <a:effectLst/>
                <a:cs typeface="+mn-lt"/>
              </a:rPr>
              <a:t>nstall Terraform CLI</a:t>
            </a:r>
            <a:endParaRPr lang="en-US" sz="1400" b="0" i="0" dirty="0">
              <a:solidFill>
                <a:srgbClr val="242424"/>
              </a:solidFill>
              <a:effectLst/>
              <a:cs typeface="+mn-lt"/>
            </a:endParaRPr>
          </a:p>
          <a:p>
            <a:pPr algn="l">
              <a:lnSpc>
                <a:spcPct val="100000"/>
              </a:lnSpc>
              <a:buFont typeface="Arial" panose="020B0604020202020204" pitchFamily="34" charset="0"/>
              <a:buChar char="•"/>
            </a:pPr>
            <a:r>
              <a:rPr lang="en-US" sz="1400" b="0" i="0" dirty="0">
                <a:solidFill>
                  <a:srgbClr val="242424"/>
                </a:solidFill>
                <a:effectLst/>
                <a:cs typeface="+mn-lt"/>
              </a:rPr>
              <a:t>Install AWS CLI</a:t>
            </a:r>
            <a:endParaRPr lang="en-US" sz="1400" b="0" i="0" dirty="0">
              <a:solidFill>
                <a:srgbClr val="242424"/>
              </a:solidFill>
              <a:effectLst/>
              <a:cs typeface="+mn-lt"/>
            </a:endParaRPr>
          </a:p>
          <a:p>
            <a:pPr algn="l">
              <a:lnSpc>
                <a:spcPct val="100000"/>
              </a:lnSpc>
              <a:buFont typeface="Arial" panose="020B0604020202020204" pitchFamily="34" charset="0"/>
              <a:buChar char="•"/>
            </a:pPr>
            <a:r>
              <a:rPr lang="en-US" sz="1400" b="0" i="0" dirty="0">
                <a:solidFill>
                  <a:srgbClr val="242424"/>
                </a:solidFill>
                <a:effectLst/>
                <a:cs typeface="+mn-lt"/>
              </a:rPr>
              <a:t>AWS Account</a:t>
            </a:r>
            <a:endParaRPr lang="en-US" sz="1400" b="0" i="0" dirty="0">
              <a:solidFill>
                <a:srgbClr val="242424"/>
              </a:solidFill>
              <a:effectLst/>
              <a:cs typeface="+mn-lt"/>
            </a:endParaRPr>
          </a:p>
          <a:p>
            <a:pPr algn="l">
              <a:lnSpc>
                <a:spcPct val="100000"/>
              </a:lnSpc>
              <a:buFont typeface="Arial" panose="020B0604020202020204" pitchFamily="34" charset="0"/>
              <a:buChar char="•"/>
            </a:pPr>
            <a:r>
              <a:rPr lang="en-US" sz="1400" b="0" i="0" dirty="0">
                <a:solidFill>
                  <a:srgbClr val="242424"/>
                </a:solidFill>
                <a:effectLst/>
                <a:cs typeface="+mn-lt"/>
              </a:rPr>
              <a:t>Code Editor (I used VS Code for this deployment)</a:t>
            </a:r>
            <a:endParaRPr lang="en-US" sz="1400" b="0" i="0" dirty="0">
              <a:solidFill>
                <a:srgbClr val="242424"/>
              </a:solidFill>
              <a:effectLst/>
              <a:cs typeface="+mn-lt"/>
            </a:endParaRPr>
          </a:p>
          <a:p>
            <a:pPr marL="0" indent="0">
              <a:lnSpc>
                <a:spcPts val="1800"/>
              </a:lnSpc>
              <a:spcBef>
                <a:spcPts val="1000"/>
              </a:spcBef>
              <a:spcAft>
                <a:spcPts val="600"/>
              </a:spcAft>
              <a:buNone/>
            </a:pPr>
            <a:endParaRPr lang="en-US" sz="1200" dirty="0">
              <a:solidFill>
                <a:prstClr val="black">
                  <a:lumMod val="75000"/>
                  <a:lumOff val="25000"/>
                </a:prstClr>
              </a:solidFill>
              <a:cs typeface="+mn-lt"/>
            </a:endParaRPr>
          </a:p>
        </p:txBody>
      </p:sp>
      <p:pic>
        <p:nvPicPr>
          <p:cNvPr id="3074" name="Picture 2" descr="Code to Cloud Using Terraform and AWS ..."/>
          <p:cNvPicPr>
            <a:picLocks noGrp="1" noChangeAspect="1" noChangeArrowheads="1"/>
          </p:cNvPicPr>
          <p:nvPr>
            <p:ph sz="quarter" idx="10"/>
          </p:nvPr>
        </p:nvPicPr>
        <p:blipFill>
          <a:blip r:embed="rId1">
            <a:extLst>
              <a:ext uri="{28A0092B-C50C-407E-A947-70E740481C1C}">
                <a14:useLocalDpi xmlns:a14="http://schemas.microsoft.com/office/drawing/2010/main" val="0"/>
              </a:ext>
            </a:extLst>
          </a:blip>
          <a:srcRect/>
          <a:stretch>
            <a:fillRect/>
          </a:stretch>
        </p:blipFill>
        <p:spPr bwMode="auto">
          <a:xfrm>
            <a:off x="5789127" y="1330960"/>
            <a:ext cx="5058419" cy="2634932"/>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unning VS Code server on AWS | Jimmy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9127" y="4208716"/>
            <a:ext cx="3904491" cy="220122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sz="2400" b="1" dirty="0">
                <a:latin typeface="Segoe UI Light" panose="020B0502040204020203" pitchFamily="34" charset="0"/>
                <a:cs typeface="Segoe UI Light" panose="020B0502040204020203" pitchFamily="34" charset="0"/>
              </a:rPr>
              <a:t>IAM Groups and Policies</a:t>
            </a:r>
            <a:endParaRPr lang="en-US" sz="2400" b="1" dirty="0">
              <a:latin typeface="Segoe UI Light" panose="020B0502040204020203" pitchFamily="34" charset="0"/>
              <a:cs typeface="Segoe UI Light" panose="020B0502040204020203" pitchFamily="34" charset="0"/>
            </a:endParaRPr>
          </a:p>
        </p:txBody>
      </p:sp>
      <p:sp>
        <p:nvSpPr>
          <p:cNvPr id="30" name="Content Placeholder 17"/>
          <p:cNvSpPr txBox="1"/>
          <p:nvPr/>
        </p:nvSpPr>
        <p:spPr>
          <a:xfrm>
            <a:off x="541608" y="1455491"/>
            <a:ext cx="11000151" cy="4954453"/>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Aft>
                <a:spcPts val="2000"/>
              </a:spcAft>
              <a:buNone/>
            </a:pPr>
            <a:r>
              <a:rPr lang="en-US" sz="1400" b="0" i="0" dirty="0">
                <a:solidFill>
                  <a:srgbClr val="242424"/>
                </a:solidFill>
                <a:effectLst/>
              </a:rPr>
              <a:t>Create IAM users and  groups, and align IAM users as part of this Groups.</a:t>
            </a:r>
            <a:endParaRPr lang="en-US" sz="1400" b="0" i="0" dirty="0">
              <a:solidFill>
                <a:srgbClr val="242424"/>
              </a:solidFill>
              <a:effectLst/>
            </a:endParaRPr>
          </a:p>
          <a:p>
            <a:pPr marL="0" indent="0">
              <a:lnSpc>
                <a:spcPct val="100000"/>
              </a:lnSpc>
              <a:spcAft>
                <a:spcPts val="2000"/>
              </a:spcAft>
              <a:buNone/>
            </a:pPr>
            <a:r>
              <a:rPr lang="en-US" sz="1400" b="1" i="0" dirty="0">
                <a:solidFill>
                  <a:srgbClr val="242424"/>
                </a:solidFill>
                <a:effectLst/>
              </a:rPr>
              <a:t>Deployment Process</a:t>
            </a:r>
            <a:endParaRPr lang="en-US" sz="1400" b="1" i="0" dirty="0">
              <a:solidFill>
                <a:srgbClr val="242424"/>
              </a:solidFill>
              <a:effectLst/>
            </a:endParaRPr>
          </a:p>
          <a:p>
            <a:pPr algn="l">
              <a:lnSpc>
                <a:spcPct val="100000"/>
              </a:lnSpc>
              <a:buFont typeface="+mj-lt"/>
              <a:buAutoNum type="arabicPeriod"/>
            </a:pPr>
            <a:r>
              <a:rPr lang="en-US" sz="1400" b="1" i="0" dirty="0">
                <a:solidFill>
                  <a:srgbClr val="242424"/>
                </a:solidFill>
                <a:effectLst/>
              </a:rPr>
              <a:t>Creating an IAM User</a:t>
            </a:r>
            <a:r>
              <a:rPr lang="en-US" sz="1400" b="0" i="0" dirty="0">
                <a:solidFill>
                  <a:srgbClr val="242424"/>
                </a:solidFill>
                <a:effectLst/>
              </a:rPr>
              <a:t>: In this task, we used Terraform to create a new IAM users named </a:t>
            </a:r>
            <a:r>
              <a:rPr lang="en-US" sz="1400" b="1" i="0" dirty="0">
                <a:solidFill>
                  <a:srgbClr val="242424"/>
                </a:solidFill>
                <a:effectLst/>
              </a:rPr>
              <a:t>“ashvitha” “shivaprasadh” “srinivas”</a:t>
            </a:r>
            <a:r>
              <a:rPr lang="en-US" sz="1400" b="0" i="0" dirty="0">
                <a:solidFill>
                  <a:srgbClr val="242424"/>
                </a:solidFill>
                <a:effectLst/>
              </a:rPr>
              <a:t>. We also generated access and secret keys for the user and downloaded them.</a:t>
            </a:r>
            <a:endParaRPr lang="en-US" sz="1400" b="0" i="0" dirty="0">
              <a:solidFill>
                <a:srgbClr val="242424"/>
              </a:solidFill>
              <a:effectLst/>
            </a:endParaRPr>
          </a:p>
          <a:p>
            <a:pPr>
              <a:lnSpc>
                <a:spcPct val="100000"/>
              </a:lnSpc>
              <a:buFont typeface="+mj-lt"/>
              <a:buAutoNum type="arabicPeriod"/>
            </a:pPr>
            <a:r>
              <a:rPr lang="en-US" sz="1400" b="1" i="0" dirty="0">
                <a:solidFill>
                  <a:srgbClr val="242424"/>
                </a:solidFill>
                <a:effectLst/>
              </a:rPr>
              <a:t>Creating an IAM Group</a:t>
            </a:r>
            <a:r>
              <a:rPr lang="en-US" sz="1400" b="0" i="0" dirty="0">
                <a:solidFill>
                  <a:srgbClr val="242424"/>
                </a:solidFill>
                <a:effectLst/>
              </a:rPr>
              <a:t>: In this task, we used Terraform to create a new IAM groups named </a:t>
            </a:r>
            <a:r>
              <a:rPr lang="en-US" sz="1400" b="1" i="0" dirty="0">
                <a:solidFill>
                  <a:srgbClr val="242424"/>
                </a:solidFill>
                <a:effectLst/>
              </a:rPr>
              <a:t>“Group-1” and “Group-2”. </a:t>
            </a:r>
            <a:r>
              <a:rPr lang="en-US" sz="1400" b="0" i="0" dirty="0">
                <a:solidFill>
                  <a:srgbClr val="242424"/>
                </a:solidFill>
                <a:effectLst/>
              </a:rPr>
              <a:t>We then added the </a:t>
            </a:r>
            <a:r>
              <a:rPr lang="en-US" sz="1400" b="1" i="0" dirty="0">
                <a:solidFill>
                  <a:srgbClr val="242424"/>
                </a:solidFill>
                <a:effectLst/>
              </a:rPr>
              <a:t>“ashvitha” and “shivaprasadh” </a:t>
            </a:r>
            <a:r>
              <a:rPr lang="en-US" sz="1400" b="0" i="0" dirty="0">
                <a:solidFill>
                  <a:srgbClr val="242424"/>
                </a:solidFill>
                <a:effectLst/>
              </a:rPr>
              <a:t>users to the </a:t>
            </a:r>
            <a:r>
              <a:rPr lang="en-US" sz="1400" b="1" i="0" dirty="0">
                <a:solidFill>
                  <a:srgbClr val="242424"/>
                </a:solidFill>
                <a:effectLst/>
              </a:rPr>
              <a:t>Group-1</a:t>
            </a:r>
            <a:r>
              <a:rPr lang="en-US" sz="1400" b="0" i="0" dirty="0">
                <a:solidFill>
                  <a:srgbClr val="242424"/>
                </a:solidFill>
                <a:effectLst/>
              </a:rPr>
              <a:t> and create another IAM group named </a:t>
            </a:r>
            <a:r>
              <a:rPr lang="en-US" sz="1400" b="1" i="0" dirty="0">
                <a:solidFill>
                  <a:srgbClr val="242424"/>
                </a:solidFill>
                <a:effectLst/>
              </a:rPr>
              <a:t>Group-2</a:t>
            </a:r>
            <a:r>
              <a:rPr lang="en-US" sz="1400" b="0" i="0" dirty="0">
                <a:solidFill>
                  <a:srgbClr val="242424"/>
                </a:solidFill>
                <a:effectLst/>
              </a:rPr>
              <a:t>, We add user </a:t>
            </a:r>
            <a:r>
              <a:rPr lang="en-US" sz="1400" b="1" i="0" dirty="0">
                <a:solidFill>
                  <a:srgbClr val="242424"/>
                </a:solidFill>
                <a:effectLst/>
              </a:rPr>
              <a:t>“srinivas”.</a:t>
            </a:r>
            <a:endParaRPr lang="en-US" sz="1400" b="1" i="0" dirty="0">
              <a:solidFill>
                <a:srgbClr val="242424"/>
              </a:solidFill>
              <a:effectLst/>
            </a:endParaRPr>
          </a:p>
          <a:p>
            <a:pPr>
              <a:lnSpc>
                <a:spcPct val="100000"/>
              </a:lnSpc>
              <a:buFont typeface="+mj-lt"/>
              <a:buAutoNum type="arabicPeriod"/>
            </a:pPr>
            <a:r>
              <a:rPr lang="en-US" sz="1400" b="1" i="0" dirty="0">
                <a:solidFill>
                  <a:srgbClr val="242424"/>
                </a:solidFill>
                <a:effectLst/>
              </a:rPr>
              <a:t>Attaching an AWS Managed Policy</a:t>
            </a:r>
            <a:r>
              <a:rPr lang="en-US" sz="1400" b="0" i="0" dirty="0">
                <a:solidFill>
                  <a:srgbClr val="242424"/>
                </a:solidFill>
                <a:effectLst/>
              </a:rPr>
              <a:t>: In this task, we used Terraform to attach an AWS managed policy (in this case, the </a:t>
            </a:r>
            <a:r>
              <a:rPr lang="en-US" sz="1400" b="1" i="0" dirty="0">
                <a:solidFill>
                  <a:srgbClr val="242424"/>
                </a:solidFill>
                <a:effectLst/>
              </a:rPr>
              <a:t>“AmazonS3FullAccess” </a:t>
            </a:r>
            <a:r>
              <a:rPr lang="en-US" sz="1400" b="0" i="0" dirty="0">
                <a:solidFill>
                  <a:srgbClr val="242424"/>
                </a:solidFill>
                <a:effectLst/>
              </a:rPr>
              <a:t>policy) to the </a:t>
            </a:r>
            <a:r>
              <a:rPr lang="en-US" sz="1400" b="1" i="0" dirty="0">
                <a:solidFill>
                  <a:srgbClr val="242424"/>
                </a:solidFill>
                <a:effectLst/>
              </a:rPr>
              <a:t>Group-1.</a:t>
            </a:r>
            <a:endParaRPr lang="en-US" sz="1400" b="1" i="0" dirty="0">
              <a:solidFill>
                <a:srgbClr val="242424"/>
              </a:solidFill>
              <a:effectLst/>
            </a:endParaRPr>
          </a:p>
          <a:p>
            <a:pPr>
              <a:lnSpc>
                <a:spcPct val="100000"/>
              </a:lnSpc>
              <a:buFont typeface="+mj-lt"/>
              <a:buAutoNum type="arabicPeriod"/>
            </a:pPr>
            <a:r>
              <a:rPr lang="en-US" sz="1400" b="1" i="0" dirty="0">
                <a:solidFill>
                  <a:srgbClr val="242424"/>
                </a:solidFill>
                <a:effectLst/>
              </a:rPr>
              <a:t>Creating a Custom IAM Policy</a:t>
            </a:r>
            <a:r>
              <a:rPr lang="en-US" sz="1400" b="0" i="0" dirty="0">
                <a:solidFill>
                  <a:srgbClr val="242424"/>
                </a:solidFill>
                <a:effectLst/>
              </a:rPr>
              <a:t>: In this task, we used Terraform to create a custom IAM policy that allows user in the </a:t>
            </a:r>
            <a:r>
              <a:rPr lang="en-US" sz="1400" b="1" i="0" dirty="0">
                <a:solidFill>
                  <a:srgbClr val="242424"/>
                </a:solidFill>
                <a:effectLst/>
              </a:rPr>
              <a:t>“Group-2” </a:t>
            </a:r>
            <a:r>
              <a:rPr lang="en-US" sz="1400" b="0" i="0" dirty="0">
                <a:solidFill>
                  <a:srgbClr val="242424"/>
                </a:solidFill>
                <a:effectLst/>
              </a:rPr>
              <a:t>group to </a:t>
            </a:r>
            <a:r>
              <a:rPr lang="en-US" sz="1400" b="1" i="0" dirty="0">
                <a:solidFill>
                  <a:srgbClr val="242424"/>
                </a:solidFill>
                <a:effectLst/>
              </a:rPr>
              <a:t>ListAllMyBuckets</a:t>
            </a:r>
            <a:r>
              <a:rPr lang="en-US" sz="1400" b="0" i="0" dirty="0">
                <a:solidFill>
                  <a:srgbClr val="242424"/>
                </a:solidFill>
                <a:effectLst/>
              </a:rPr>
              <a:t>. We then attached this policy to the group.</a:t>
            </a:r>
            <a:endParaRPr lang="en-US" sz="1400" b="0" i="0" dirty="0">
              <a:solidFill>
                <a:srgbClr val="242424"/>
              </a:solidFill>
              <a:effectLst/>
            </a:endParaRPr>
          </a:p>
          <a:p>
            <a:pPr marL="0" indent="0">
              <a:spcAft>
                <a:spcPts val="2000"/>
              </a:spcAft>
              <a:buNone/>
            </a:pPr>
            <a:endParaRPr lang="en-US" dirty="0"/>
          </a:p>
        </p:txBody>
      </p:sp>
      <p:sp>
        <p:nvSpPr>
          <p:cNvPr id="16" name="Content Placeholder 17"/>
          <p:cNvSpPr txBox="1"/>
          <p:nvPr/>
        </p:nvSpPr>
        <p:spPr>
          <a:xfrm>
            <a:off x="1066040" y="1958189"/>
            <a:ext cx="2486328" cy="913994"/>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sp>
        <p:nvSpPr>
          <p:cNvPr id="25" name="Content Placeholder 17"/>
          <p:cNvSpPr txBox="1"/>
          <p:nvPr/>
        </p:nvSpPr>
        <p:spPr>
          <a:xfrm>
            <a:off x="1066038" y="2936927"/>
            <a:ext cx="2651153" cy="1456101"/>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endParaRPr lang="en-US" dirty="0">
              <a:solidFill>
                <a:prstClr val="black">
                  <a:lumMod val="75000"/>
                  <a:lumOff val="25000"/>
                </a:prstClr>
              </a:solidFill>
              <a:latin typeface="Segoe UI" panose="020B0502040204020203" pitchFamily="34" charset="0"/>
              <a:cs typeface="Segoe UI" panose="020B0502040204020203" pitchFamily="3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lvl="0"/>
            <a:r>
              <a:rPr lang="en-US" sz="2400" b="1" dirty="0">
                <a:latin typeface="Segoe UI Light" panose="020B0502040204020203" pitchFamily="34" charset="0"/>
                <a:cs typeface="Segoe UI Light" panose="020B0502040204020203" pitchFamily="34" charset="0"/>
              </a:rPr>
              <a:t>AWS Provider Configuration and S3 Group Setup</a:t>
            </a:r>
            <a:endParaRPr lang="en-US" sz="2400" b="1" dirty="0">
              <a:latin typeface="Segoe UI Light" panose="020B0502040204020203" pitchFamily="34" charset="0"/>
              <a:cs typeface="Segoe UI Light" panose="020B0502040204020203" pitchFamily="34" charset="0"/>
            </a:endParaRPr>
          </a:p>
        </p:txBody>
      </p:sp>
      <p:sp>
        <p:nvSpPr>
          <p:cNvPr id="8" name="TextBox 7"/>
          <p:cNvSpPr txBox="1"/>
          <p:nvPr/>
        </p:nvSpPr>
        <p:spPr>
          <a:xfrm>
            <a:off x="521207" y="1275687"/>
            <a:ext cx="11110354" cy="4037900"/>
          </a:xfrm>
          <a:prstGeom prst="rect">
            <a:avLst/>
          </a:prstGeom>
          <a:noFill/>
        </p:spPr>
        <p:txBody>
          <a:bodyPr wrap="square">
            <a:spAutoFit/>
          </a:bodyPr>
          <a:lstStyle/>
          <a:p>
            <a:r>
              <a:rPr lang="en-US" sz="1400" b="1" dirty="0"/>
              <a:t>Create provider</a:t>
            </a:r>
            <a:endParaRPr lang="en-US" sz="1400" b="1" dirty="0"/>
          </a:p>
          <a:p>
            <a:endParaRPr lang="en-US" sz="1400" b="1" dirty="0"/>
          </a:p>
          <a:p>
            <a:pPr>
              <a:lnSpc>
                <a:spcPct val="150000"/>
              </a:lnSpc>
            </a:pPr>
            <a:r>
              <a:rPr lang="en-US" sz="1400" dirty="0"/>
              <a:t>The provider in Terraform is a configuration file that specifies the cloud provider and its corresponding plugin that Terraform will use to manage resources in that provider. In this case my region is </a:t>
            </a:r>
            <a:r>
              <a:rPr lang="en-US" sz="1400" b="1" dirty="0"/>
              <a:t>“ap-south-1”.</a:t>
            </a:r>
            <a:endParaRPr lang="en-US" sz="1400" b="1" dirty="0"/>
          </a:p>
          <a:p>
            <a:endParaRPr lang="en-US" sz="1400" dirty="0"/>
          </a:p>
          <a:p>
            <a:endParaRPr lang="en-US" sz="1400" dirty="0"/>
          </a:p>
          <a:p>
            <a:endParaRPr lang="en-US" sz="1400" dirty="0"/>
          </a:p>
          <a:p>
            <a:endParaRPr lang="en-US" sz="1400" dirty="0"/>
          </a:p>
          <a:p>
            <a:endParaRPr lang="en-US" sz="1400" dirty="0"/>
          </a:p>
          <a:p>
            <a:endParaRPr lang="en-US" sz="1400" dirty="0"/>
          </a:p>
          <a:p>
            <a:pPr>
              <a:lnSpc>
                <a:spcPct val="150000"/>
              </a:lnSpc>
            </a:pPr>
            <a:r>
              <a:rPr lang="en-US" sz="1400" b="0" i="0" dirty="0">
                <a:solidFill>
                  <a:srgbClr val="242424"/>
                </a:solidFill>
                <a:effectLst/>
              </a:rPr>
              <a:t>This Terraform configuration creates an IAM group named </a:t>
            </a:r>
            <a:r>
              <a:rPr lang="en-US" sz="1400" b="1" i="0" dirty="0">
                <a:solidFill>
                  <a:srgbClr val="242424"/>
                </a:solidFill>
                <a:effectLst/>
              </a:rPr>
              <a:t>Group-1</a:t>
            </a:r>
            <a:r>
              <a:rPr lang="en-US" sz="1400" b="0" i="0" dirty="0">
                <a:solidFill>
                  <a:srgbClr val="242424"/>
                </a:solidFill>
                <a:effectLst/>
              </a:rPr>
              <a:t> and attaches the </a:t>
            </a:r>
            <a:r>
              <a:rPr lang="en-US" sz="1400" b="1" i="0" dirty="0">
                <a:solidFill>
                  <a:srgbClr val="242424"/>
                </a:solidFill>
                <a:effectLst/>
              </a:rPr>
              <a:t>AmazonS3FullAccess</a:t>
            </a:r>
            <a:r>
              <a:rPr lang="en-US" sz="1400" b="0" i="0" dirty="0">
                <a:solidFill>
                  <a:srgbClr val="242424"/>
                </a:solidFill>
                <a:effectLst/>
              </a:rPr>
              <a:t> managed policy to it. The </a:t>
            </a:r>
            <a:r>
              <a:rPr lang="en-US" sz="1400" b="1" i="0" dirty="0">
                <a:solidFill>
                  <a:srgbClr val="242424"/>
                </a:solidFill>
                <a:effectLst/>
              </a:rPr>
              <a:t>aws_iam_group </a:t>
            </a:r>
            <a:r>
              <a:rPr lang="en-US" sz="1400" b="0" i="0" dirty="0">
                <a:solidFill>
                  <a:srgbClr val="242424"/>
                </a:solidFill>
                <a:effectLst/>
              </a:rPr>
              <a:t>resource defines the group, while the </a:t>
            </a:r>
            <a:r>
              <a:rPr lang="en-US" sz="1400" b="1" i="0" dirty="0">
                <a:solidFill>
                  <a:srgbClr val="242424"/>
                </a:solidFill>
                <a:effectLst/>
              </a:rPr>
              <a:t>aws_iam_group_policy_attachment </a:t>
            </a:r>
            <a:r>
              <a:rPr lang="en-US" sz="1400" b="0" i="0" dirty="0">
                <a:solidFill>
                  <a:srgbClr val="242424"/>
                </a:solidFill>
                <a:effectLst/>
              </a:rPr>
              <a:t>resource links the group to the specified managed policy using its ARN. This setup grants all users in Group-1 full access to Amazon S3 services, enabling them to perform actions like creating, reading, updating, and deleting S3 buckets and objects. Using managed policies ensures consistency and simplifies permission management.</a:t>
            </a:r>
            <a:endParaRPr lang="en-IN" sz="1400" b="1" dirty="0"/>
          </a:p>
        </p:txBody>
      </p:sp>
      <p:pic>
        <p:nvPicPr>
          <p:cNvPr id="13" name="Picture 12"/>
          <p:cNvPicPr>
            <a:picLocks noChangeAspect="1"/>
          </p:cNvPicPr>
          <p:nvPr/>
        </p:nvPicPr>
        <p:blipFill>
          <a:blip r:embed="rId1"/>
          <a:srcRect r="44210" b="82484"/>
          <a:stretch>
            <a:fillRect/>
          </a:stretch>
        </p:blipFill>
        <p:spPr>
          <a:xfrm>
            <a:off x="638677" y="2557053"/>
            <a:ext cx="7163996" cy="954098"/>
          </a:xfrm>
          <a:prstGeom prst="rect">
            <a:avLst/>
          </a:prstGeom>
        </p:spPr>
      </p:pic>
      <p:pic>
        <p:nvPicPr>
          <p:cNvPr id="4" name="Picture 3"/>
          <p:cNvPicPr>
            <a:picLocks noChangeAspect="1"/>
          </p:cNvPicPr>
          <p:nvPr/>
        </p:nvPicPr>
        <p:blipFill>
          <a:blip r:embed="rId2"/>
          <a:srcRect l="10000" t="15866" r="7105" b="63509"/>
          <a:stretch>
            <a:fillRect/>
          </a:stretch>
        </p:blipFill>
        <p:spPr>
          <a:xfrm>
            <a:off x="560439" y="5313587"/>
            <a:ext cx="10106526" cy="1414432"/>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a:bodyPr>
          <a:lstStyle/>
          <a:p>
            <a:r>
              <a:rPr lang="en-US" sz="2400" b="1" dirty="0">
                <a:latin typeface="Segoe UI Light" panose="020B0502040204020203" pitchFamily="34" charset="0"/>
                <a:cs typeface="Segoe UI Light" panose="020B0502040204020203" pitchFamily="34" charset="0"/>
              </a:rPr>
              <a:t>Custom Policy:</a:t>
            </a:r>
            <a:endParaRPr lang="en-US" sz="2400" b="1" dirty="0">
              <a:latin typeface="Segoe UI Light" panose="020B0502040204020203" pitchFamily="34" charset="0"/>
              <a:cs typeface="Segoe UI Light" panose="020B0502040204020203" pitchFamily="34" charset="0"/>
            </a:endParaRPr>
          </a:p>
        </p:txBody>
      </p:sp>
      <p:sp>
        <p:nvSpPr>
          <p:cNvPr id="38" name="Content Placeholder 17"/>
          <p:cNvSpPr txBox="1"/>
          <p:nvPr/>
        </p:nvSpPr>
        <p:spPr>
          <a:xfrm>
            <a:off x="541609" y="1296100"/>
            <a:ext cx="11040791" cy="5561900"/>
          </a:xfrm>
          <a:prstGeom prst="rect">
            <a:avLst/>
          </a:prstGeom>
        </p:spPr>
        <p:txBody>
          <a:bodyPr vert="horz" lIns="91440" tIns="45720" rIns="91440" bIns="45720" rtlCol="0">
            <a:normAutofit/>
          </a:bodyPr>
          <a:lstStyle>
            <a:lvl1pPr marL="2286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1pPr>
            <a:lvl2pPr marL="6858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2pPr>
            <a:lvl3pPr marL="11430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3pPr>
            <a:lvl4pPr marL="16002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smtClean="0">
                <a:solidFill>
                  <a:schemeClr val="tx1">
                    <a:lumMod val="75000"/>
                    <a:lumOff val="25000"/>
                  </a:schemeClr>
                </a:solidFill>
                <a:latin typeface="+mn-lt"/>
                <a:ea typeface="+mn-ea"/>
                <a:cs typeface="+mn-cs"/>
              </a:defRPr>
            </a:lvl4pPr>
            <a:lvl5pPr marL="2057400" indent="-228600" algn="l" defTabSz="914400" rtl="0" eaLnBrk="1" latinLnBrk="0" hangingPunct="1">
              <a:lnSpc>
                <a:spcPts val="1800"/>
              </a:lnSpc>
              <a:spcBef>
                <a:spcPts val="1000"/>
              </a:spcBef>
              <a:spcAft>
                <a:spcPts val="1000"/>
              </a:spcAft>
              <a:buFont typeface="Arial" panose="020B0604020202020204" pitchFamily="34" charset="0"/>
              <a:buChar char="•"/>
              <a:defRPr lang="en-US" sz="12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a:lstStyle>
          <a:p>
            <a:pPr marL="0" indent="0">
              <a:spcAft>
                <a:spcPts val="2000"/>
              </a:spcAft>
              <a:buNone/>
            </a:pPr>
            <a:r>
              <a:rPr lang="en-US" sz="1400" dirty="0">
                <a:latin typeface="Segoe UI" panose="020B0502040204020203" pitchFamily="34" charset="0"/>
                <a:cs typeface="Segoe UI" panose="020B0502040204020203" pitchFamily="34" charset="0"/>
              </a:rPr>
              <a:t>Here I attached AWS custom policy </a:t>
            </a:r>
            <a:r>
              <a:rPr lang="en-US" sz="1400" b="1" dirty="0">
                <a:latin typeface="Segoe UI" panose="020B0502040204020203" pitchFamily="34" charset="0"/>
                <a:cs typeface="Segoe UI" panose="020B0502040204020203" pitchFamily="34" charset="0"/>
              </a:rPr>
              <a:t>(S3:ListAllMyBuckets) </a:t>
            </a:r>
            <a:r>
              <a:rPr lang="en-US" sz="1400" dirty="0">
                <a:latin typeface="Segoe UI" panose="020B0502040204020203" pitchFamily="34" charset="0"/>
                <a:cs typeface="Segoe UI" panose="020B0502040204020203" pitchFamily="34" charset="0"/>
              </a:rPr>
              <a:t>to </a:t>
            </a:r>
            <a:r>
              <a:rPr lang="en-US" sz="1400" b="1" dirty="0">
                <a:latin typeface="Segoe UI" panose="020B0502040204020203" pitchFamily="34" charset="0"/>
                <a:cs typeface="Segoe UI" panose="020B0502040204020203" pitchFamily="34" charset="0"/>
              </a:rPr>
              <a:t>Group-2</a:t>
            </a:r>
            <a:endParaRPr lang="en-US" sz="1400" b="1" dirty="0">
              <a:latin typeface="Segoe UI" panose="020B0502040204020203" pitchFamily="34" charset="0"/>
              <a:cs typeface="Segoe UI" panose="020B0502040204020203" pitchFamily="34" charset="0"/>
            </a:endParaRPr>
          </a:p>
          <a:p>
            <a:pPr marL="0" indent="0">
              <a:spcAft>
                <a:spcPts val="2000"/>
              </a:spcAft>
              <a:buNone/>
            </a:pPr>
            <a:endParaRPr lang="en-US" sz="1400" dirty="0">
              <a:latin typeface="Segoe UI" panose="020B0502040204020203" pitchFamily="34" charset="0"/>
              <a:cs typeface="Segoe UI" panose="020B0502040204020203" pitchFamily="34" charset="0"/>
            </a:endParaRPr>
          </a:p>
          <a:p>
            <a:pPr marL="0" indent="0">
              <a:spcAft>
                <a:spcPts val="2000"/>
              </a:spcAft>
              <a:buNone/>
            </a:pPr>
            <a:endParaRPr lang="en-US" sz="1400" dirty="0">
              <a:latin typeface="Segoe UI" panose="020B0502040204020203" pitchFamily="34" charset="0"/>
              <a:cs typeface="Segoe UI" panose="020B0502040204020203" pitchFamily="34" charset="0"/>
            </a:endParaRPr>
          </a:p>
          <a:p>
            <a:pPr marL="0" indent="0">
              <a:spcAft>
                <a:spcPts val="2000"/>
              </a:spcAft>
              <a:buNone/>
            </a:pPr>
            <a:endParaRPr lang="en-US" sz="1400" dirty="0">
              <a:latin typeface="Segoe UI" panose="020B0502040204020203" pitchFamily="34" charset="0"/>
              <a:cs typeface="Segoe UI" panose="020B0502040204020203" pitchFamily="34" charset="0"/>
            </a:endParaRPr>
          </a:p>
          <a:p>
            <a:pPr marL="0" indent="0">
              <a:spcAft>
                <a:spcPts val="2000"/>
              </a:spcAft>
              <a:buNone/>
            </a:pPr>
            <a:endParaRPr lang="en-US" sz="1400" dirty="0">
              <a:latin typeface="Segoe UI" panose="020B0502040204020203" pitchFamily="34" charset="0"/>
              <a:cs typeface="Segoe UI" panose="020B0502040204020203" pitchFamily="34" charset="0"/>
            </a:endParaRPr>
          </a:p>
          <a:p>
            <a:pPr marL="0" indent="0">
              <a:spcAft>
                <a:spcPts val="2000"/>
              </a:spcAft>
              <a:buNone/>
            </a:pPr>
            <a:endParaRPr lang="en-US" sz="1400" dirty="0">
              <a:latin typeface="Segoe UI" panose="020B0502040204020203" pitchFamily="34" charset="0"/>
              <a:cs typeface="Segoe UI" panose="020B0502040204020203" pitchFamily="34" charset="0"/>
            </a:endParaRPr>
          </a:p>
          <a:p>
            <a:pPr marL="0" indent="0">
              <a:spcAft>
                <a:spcPts val="2000"/>
              </a:spcAft>
              <a:buNone/>
            </a:pPr>
            <a:r>
              <a:rPr lang="en-US" sz="1400" dirty="0">
                <a:cs typeface="Segoe UI" panose="020B0502040204020203" pitchFamily="34" charset="0"/>
              </a:rPr>
              <a:t>The policy is linked to the </a:t>
            </a:r>
            <a:r>
              <a:rPr lang="en-US" sz="1400" b="1" dirty="0">
                <a:cs typeface="Segoe UI" panose="020B0502040204020203" pitchFamily="34" charset="0"/>
              </a:rPr>
              <a:t>Group-2 </a:t>
            </a:r>
            <a:r>
              <a:rPr lang="en-US" sz="1400" dirty="0">
                <a:cs typeface="Segoe UI" panose="020B0502040204020203" pitchFamily="34" charset="0"/>
              </a:rPr>
              <a:t>IAM group using the group attribute.</a:t>
            </a:r>
            <a:endParaRPr lang="en-US" sz="1400" dirty="0">
              <a:cs typeface="Segoe UI" panose="020B0502040204020203" pitchFamily="34" charset="0"/>
            </a:endParaRPr>
          </a:p>
          <a:p>
            <a:pPr marL="0" indent="0">
              <a:spcAft>
                <a:spcPts val="2000"/>
              </a:spcAft>
              <a:buNone/>
            </a:pPr>
            <a:r>
              <a:rPr lang="en-US" sz="1400" dirty="0">
                <a:cs typeface="Segoe UI" panose="020B0502040204020203" pitchFamily="34" charset="0"/>
              </a:rPr>
              <a:t>This policy is limited to listing buckets only; no read/write permissions are included. Useful for users who need to view the list of s3 buckets without accessing bucket contents.</a:t>
            </a:r>
            <a:endParaRPr lang="en-US" sz="1400" dirty="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a:p>
            <a:pPr marL="0" indent="0">
              <a:spcAft>
                <a:spcPts val="2000"/>
              </a:spcAft>
              <a:buNone/>
            </a:pPr>
            <a:endParaRPr lang="en-US" dirty="0">
              <a:latin typeface="Segoe UI" panose="020B0502040204020203" pitchFamily="34" charset="0"/>
              <a:cs typeface="Segoe UI" panose="020B0502040204020203" pitchFamily="34" charset="0"/>
            </a:endParaRPr>
          </a:p>
        </p:txBody>
      </p:sp>
      <p:pic>
        <p:nvPicPr>
          <p:cNvPr id="11" name="Picture 10"/>
          <p:cNvPicPr>
            <a:picLocks noChangeAspect="1"/>
          </p:cNvPicPr>
          <p:nvPr/>
        </p:nvPicPr>
        <p:blipFill>
          <a:blip r:embed="rId1"/>
          <a:srcRect l="13290" t="34854" r="6973" b="24678"/>
          <a:stretch>
            <a:fillRect/>
          </a:stretch>
        </p:blipFill>
        <p:spPr>
          <a:xfrm>
            <a:off x="609600" y="1870028"/>
            <a:ext cx="9721515" cy="2775284"/>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521207" y="448056"/>
            <a:ext cx="9039888" cy="640080"/>
          </a:xfrm>
        </p:spPr>
        <p:txBody>
          <a:bodyPr>
            <a:normAutofit/>
          </a:bodyPr>
          <a:lstStyle/>
          <a:p>
            <a:r>
              <a:rPr lang="en-US" sz="2400" b="1" dirty="0">
                <a:latin typeface="Segoe UI Light" panose="020B0502040204020203" pitchFamily="34" charset="0"/>
                <a:cs typeface="Segoe UI Light" panose="020B0502040204020203" pitchFamily="34" charset="0"/>
              </a:rPr>
              <a:t>IAM User Creation and Group Membership Assignment</a:t>
            </a:r>
            <a:endParaRPr lang="en-US" sz="2400" b="1" dirty="0">
              <a:latin typeface="Segoe UI Light" panose="020B0502040204020203" pitchFamily="34" charset="0"/>
              <a:cs typeface="Segoe UI Light" panose="020B0502040204020203" pitchFamily="34" charset="0"/>
            </a:endParaRPr>
          </a:p>
        </p:txBody>
      </p:sp>
      <p:sp>
        <p:nvSpPr>
          <p:cNvPr id="9" name="Rectangle 5"/>
          <p:cNvSpPr>
            <a:spLocks noChangeArrowheads="1"/>
          </p:cNvSpPr>
          <p:nvPr/>
        </p:nvSpPr>
        <p:spPr bwMode="auto">
          <a:xfrm>
            <a:off x="555571" y="1381703"/>
            <a:ext cx="11080858" cy="480123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None/>
            </a:pPr>
            <a:r>
              <a:rPr kumimoji="0" lang="en-US" altLang="en-US" sz="1400" b="0" i="0" u="none" strike="noStrike" cap="none" normalizeH="0" baseline="0" dirty="0">
                <a:ln>
                  <a:noFill/>
                </a:ln>
                <a:solidFill>
                  <a:srgbClr val="0D0D0D"/>
                </a:solidFill>
                <a:effectLst/>
              </a:rPr>
              <a:t>This Terraform configuration defines the creation of three IAM users </a:t>
            </a:r>
            <a:r>
              <a:rPr kumimoji="0" lang="en-US" altLang="en-US" sz="1400" b="1" i="0" u="none" strike="noStrike" cap="none" normalizeH="0" baseline="0" dirty="0">
                <a:ln>
                  <a:noFill/>
                </a:ln>
                <a:solidFill>
                  <a:srgbClr val="0D0D0D"/>
                </a:solidFill>
                <a:effectLst/>
              </a:rPr>
              <a:t>(shivaprasadh, ashvitha, and srinivas)</a:t>
            </a:r>
            <a:r>
              <a:rPr kumimoji="0" lang="en-US" altLang="en-US" sz="1400" b="0" i="0" u="none" strike="noStrike" cap="none" normalizeH="0" baseline="0" dirty="0">
                <a:ln>
                  <a:noFill/>
                </a:ln>
                <a:solidFill>
                  <a:srgbClr val="0D0D0D"/>
                </a:solidFill>
                <a:effectLst/>
              </a:rPr>
              <a:t> and assigns them to specific IAM groups to manage permissions effectively. The </a:t>
            </a:r>
            <a:r>
              <a:rPr kumimoji="0" lang="en-US" altLang="en-US" sz="1400" b="1" i="0" u="none" strike="noStrike" cap="none" normalizeH="0" baseline="0" dirty="0">
                <a:ln>
                  <a:noFill/>
                </a:ln>
                <a:solidFill>
                  <a:srgbClr val="0D0D0D"/>
                </a:solidFill>
                <a:effectLst/>
              </a:rPr>
              <a:t>aws_iam_user </a:t>
            </a:r>
            <a:r>
              <a:rPr kumimoji="0" lang="en-US" altLang="en-US" sz="1400" b="0" i="0" u="none" strike="noStrike" cap="none" normalizeH="0" baseline="0" dirty="0">
                <a:ln>
                  <a:noFill/>
                </a:ln>
                <a:solidFill>
                  <a:srgbClr val="0D0D0D"/>
                </a:solidFill>
                <a:effectLst/>
              </a:rPr>
              <a:t>resources create individual users, each with a unique name.</a:t>
            </a: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None/>
            </a:pP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None/>
            </a:pPr>
            <a:r>
              <a:rPr kumimoji="0" lang="en-US" altLang="en-US" sz="1400" b="0" i="0" u="none" strike="noStrike" cap="none" normalizeH="0" baseline="0" dirty="0">
                <a:ln>
                  <a:noFill/>
                </a:ln>
                <a:solidFill>
                  <a:srgbClr val="0D0D0D"/>
                </a:solidFill>
                <a:effectLst/>
              </a:rPr>
              <a:t>The </a:t>
            </a:r>
            <a:r>
              <a:rPr kumimoji="0" lang="en-US" altLang="en-US" sz="1400" b="1" i="0" u="none" strike="noStrike" cap="none" normalizeH="0" baseline="0" dirty="0">
                <a:ln>
                  <a:noFill/>
                </a:ln>
                <a:solidFill>
                  <a:srgbClr val="0D0D0D"/>
                </a:solidFill>
                <a:effectLst/>
              </a:rPr>
              <a:t>aws_iam_user_group_membership </a:t>
            </a:r>
            <a:r>
              <a:rPr kumimoji="0" lang="en-US" altLang="en-US" sz="1400" b="0" i="0" u="none" strike="noStrike" cap="none" normalizeH="0" baseline="0" dirty="0">
                <a:ln>
                  <a:noFill/>
                </a:ln>
                <a:solidFill>
                  <a:srgbClr val="0D0D0D"/>
                </a:solidFill>
                <a:effectLst/>
              </a:rPr>
              <a:t>resources then associate these users with appropriate IAM groups.</a:t>
            </a: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None/>
            </a:pPr>
            <a:endParaRPr kumimoji="0" lang="en-US" altLang="en-US" sz="1400" b="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400" b="0" i="0" u="none" strike="noStrike" cap="none" normalizeH="0" baseline="0" dirty="0">
                <a:ln>
                  <a:noFill/>
                </a:ln>
                <a:solidFill>
                  <a:srgbClr val="0D0D0D"/>
                </a:solidFill>
                <a:effectLst/>
              </a:rPr>
              <a:t> </a:t>
            </a:r>
            <a:r>
              <a:rPr kumimoji="0" lang="en-US" altLang="en-US" sz="1400" b="1" i="0" u="none" strike="noStrike" cap="none" normalizeH="0" baseline="0" dirty="0">
                <a:ln>
                  <a:noFill/>
                </a:ln>
                <a:solidFill>
                  <a:srgbClr val="0D0D0D"/>
                </a:solidFill>
                <a:effectLst/>
              </a:rPr>
              <a:t>shivaprasadh </a:t>
            </a:r>
            <a:r>
              <a:rPr kumimoji="0" lang="en-US" altLang="en-US" sz="1400" i="0" u="none" strike="noStrike" cap="none" normalizeH="0" baseline="0" dirty="0">
                <a:ln>
                  <a:noFill/>
                </a:ln>
                <a:solidFill>
                  <a:srgbClr val="0D0D0D"/>
                </a:solidFill>
                <a:effectLst/>
              </a:rPr>
              <a:t>and</a:t>
            </a:r>
            <a:r>
              <a:rPr kumimoji="0" lang="en-US" altLang="en-US" sz="1400" b="1" i="0" u="none" strike="noStrike" cap="none" normalizeH="0" baseline="0" dirty="0">
                <a:ln>
                  <a:noFill/>
                </a:ln>
                <a:solidFill>
                  <a:srgbClr val="0D0D0D"/>
                </a:solidFill>
                <a:effectLst/>
              </a:rPr>
              <a:t> ashvitha</a:t>
            </a:r>
            <a:r>
              <a:rPr kumimoji="0" lang="en-US" altLang="en-US" sz="1400" b="0" i="0" u="none" strike="noStrike" cap="none" normalizeH="0" baseline="0" dirty="0">
                <a:ln>
                  <a:noFill/>
                </a:ln>
                <a:solidFill>
                  <a:srgbClr val="0D0D0D"/>
                </a:solidFill>
                <a:effectLst/>
              </a:rPr>
              <a:t> are both assigned to the IAM group </a:t>
            </a:r>
            <a:r>
              <a:rPr kumimoji="0" lang="en-US" altLang="en-US" sz="1400" b="1" i="0" u="none" strike="noStrike" cap="none" normalizeH="0" baseline="0" dirty="0">
                <a:ln>
                  <a:noFill/>
                </a:ln>
                <a:solidFill>
                  <a:srgbClr val="0D0D0D"/>
                </a:solidFill>
                <a:effectLst/>
              </a:rPr>
              <a:t>s3_group</a:t>
            </a:r>
            <a:r>
              <a:rPr kumimoji="0" lang="en-US" altLang="en-US" sz="1400" b="0" i="0" u="none" strike="noStrike" cap="none" normalizeH="0" baseline="0" dirty="0">
                <a:ln>
                  <a:noFill/>
                </a:ln>
                <a:solidFill>
                  <a:srgbClr val="0D0D0D"/>
                </a:solidFill>
                <a:effectLst/>
              </a:rPr>
              <a:t> through separate </a:t>
            </a:r>
            <a:r>
              <a:rPr kumimoji="0" lang="en-US" altLang="en-US" sz="1400" b="1" i="0" u="none" strike="noStrike" cap="none" normalizeH="0" baseline="0" dirty="0">
                <a:ln>
                  <a:noFill/>
                </a:ln>
                <a:solidFill>
                  <a:srgbClr val="0D0D0D"/>
                </a:solidFill>
                <a:effectLst/>
              </a:rPr>
              <a:t>aws_iam_user_group_membership </a:t>
            </a:r>
            <a:r>
              <a:rPr kumimoji="0" lang="en-US" altLang="en-US" sz="1400" b="0" i="0" u="none" strike="noStrike" cap="none" normalizeH="0" baseline="0" dirty="0">
                <a:ln>
                  <a:noFill/>
                </a:ln>
                <a:solidFill>
                  <a:srgbClr val="0D0D0D"/>
                </a:solidFill>
                <a:effectLst/>
              </a:rPr>
              <a:t>resources. This group membership enables these users to inherit all permissions defined for the </a:t>
            </a:r>
            <a:r>
              <a:rPr kumimoji="0" lang="en-US" altLang="en-US" sz="1400" b="1" i="0" u="none" strike="noStrike" cap="none" normalizeH="0" baseline="0" dirty="0">
                <a:ln>
                  <a:noFill/>
                </a:ln>
                <a:solidFill>
                  <a:srgbClr val="0D0D0D"/>
                </a:solidFill>
                <a:effectLst/>
              </a:rPr>
              <a:t>s3_group</a:t>
            </a:r>
            <a:r>
              <a:rPr kumimoji="0" lang="en-US" altLang="en-US" sz="1400" b="0" i="0" u="none" strike="noStrike" cap="none" normalizeH="0" baseline="0" dirty="0">
                <a:ln>
                  <a:noFill/>
                </a:ln>
                <a:solidFill>
                  <a:srgbClr val="0D0D0D"/>
                </a:solidFill>
                <a:effectLst/>
              </a:rPr>
              <a:t>.</a:t>
            </a: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Char char="•"/>
            </a:pP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400" b="1" i="0" u="none" strike="noStrike" cap="none" normalizeH="0" baseline="0" dirty="0">
                <a:ln>
                  <a:noFill/>
                </a:ln>
                <a:solidFill>
                  <a:srgbClr val="0D0D0D"/>
                </a:solidFill>
                <a:effectLst/>
              </a:rPr>
              <a:t> srinivas</a:t>
            </a:r>
            <a:r>
              <a:rPr kumimoji="0" lang="en-US" altLang="en-US" sz="1400" b="0" i="0" u="none" strike="noStrike" cap="none" normalizeH="0" baseline="0" dirty="0">
                <a:ln>
                  <a:noFill/>
                </a:ln>
                <a:solidFill>
                  <a:srgbClr val="0D0D0D"/>
                </a:solidFill>
                <a:effectLst/>
              </a:rPr>
              <a:t> is assigned to a different IAM group, </a:t>
            </a:r>
            <a:r>
              <a:rPr kumimoji="0" lang="en-US" altLang="en-US" sz="1400" b="1" i="0" u="none" strike="noStrike" cap="none" normalizeH="0" baseline="0" dirty="0">
                <a:ln>
                  <a:noFill/>
                </a:ln>
                <a:solidFill>
                  <a:srgbClr val="0D0D0D"/>
                </a:solidFill>
                <a:effectLst/>
              </a:rPr>
              <a:t>s3_group_custom</a:t>
            </a:r>
            <a:r>
              <a:rPr kumimoji="0" lang="en-US" altLang="en-US" sz="1400" b="0" i="0" u="none" strike="noStrike" cap="none" normalizeH="0" baseline="0" dirty="0">
                <a:ln>
                  <a:noFill/>
                </a:ln>
                <a:solidFill>
                  <a:srgbClr val="0D0D0D"/>
                </a:solidFill>
                <a:effectLst/>
              </a:rPr>
              <a:t>, using a separate </a:t>
            </a:r>
            <a:r>
              <a:rPr kumimoji="0" lang="en-US" altLang="en-US" sz="1400" b="1" i="0" u="none" strike="noStrike" cap="none" normalizeH="0" baseline="0" dirty="0">
                <a:ln>
                  <a:noFill/>
                </a:ln>
                <a:solidFill>
                  <a:srgbClr val="0D0D0D"/>
                </a:solidFill>
                <a:effectLst/>
              </a:rPr>
              <a:t>aws_iam_user_group_membership </a:t>
            </a:r>
            <a:r>
              <a:rPr kumimoji="0" lang="en-US" altLang="en-US" sz="1400" b="0" i="0" u="none" strike="noStrike" cap="none" normalizeH="0" baseline="0" dirty="0">
                <a:ln>
                  <a:noFill/>
                </a:ln>
                <a:solidFill>
                  <a:srgbClr val="0D0D0D"/>
                </a:solidFill>
                <a:effectLst/>
              </a:rPr>
              <a:t>resource, thereby granting permissions specific to that group.</a:t>
            </a: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pP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50000"/>
              </a:lnSpc>
              <a:spcBef>
                <a:spcPct val="0"/>
              </a:spcBef>
              <a:spcAft>
                <a:spcPct val="0"/>
              </a:spcAft>
              <a:buClrTx/>
              <a:buSzTx/>
              <a:buFontTx/>
              <a:buChar char="•"/>
            </a:pPr>
            <a:r>
              <a:rPr lang="en-US" sz="1400" b="0" i="0" dirty="0">
                <a:solidFill>
                  <a:srgbClr val="0D0D0D"/>
                </a:solidFill>
                <a:effectLst/>
              </a:rPr>
              <a:t> This structure promotes efficient access control by grouping users with similar roles and responsibilities under a common IAM group, simplifying the management of permissions. The configuration ensures that users are provided only with the permissions they need based on their assigned group policies.</a:t>
            </a:r>
            <a:endParaRPr kumimoji="0" lang="en-US" altLang="en-US" sz="1400" b="0" i="0" u="none" strike="noStrike" cap="none" normalizeH="0" baseline="0" dirty="0">
              <a:ln>
                <a:noFill/>
              </a:ln>
              <a:solidFill>
                <a:srgbClr val="0D0D0D"/>
              </a:solidFill>
              <a:effectLst/>
            </a:endParaRPr>
          </a:p>
          <a:p>
            <a:pPr marL="0" marR="0" lvl="0" indent="0" algn="l" defTabSz="914400" rtl="0" eaLnBrk="0" fontAlgn="base" latinLnBrk="0" hangingPunct="0">
              <a:lnSpc>
                <a:spcPct val="100000"/>
              </a:lnSpc>
              <a:spcBef>
                <a:spcPct val="0"/>
              </a:spcBef>
              <a:spcAft>
                <a:spcPct val="0"/>
              </a:spcAft>
              <a:buClrTx/>
              <a:buSzTx/>
              <a:buFontTx/>
              <a:buNone/>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400" b="1" dirty="0"/>
              <a:t>Group Membership Assignment for IAM Users</a:t>
            </a:r>
            <a:endParaRPr lang="en-IN" sz="2400" b="1" dirty="0"/>
          </a:p>
        </p:txBody>
      </p:sp>
      <p:sp>
        <p:nvSpPr>
          <p:cNvPr id="5" name="Rectangle 1"/>
          <p:cNvSpPr>
            <a:spLocks noChangeArrowheads="1"/>
          </p:cNvSpPr>
          <p:nvPr/>
        </p:nvSpPr>
        <p:spPr bwMode="auto">
          <a:xfrm rot="10800000" flipV="1">
            <a:off x="521207" y="1409738"/>
            <a:ext cx="11130020" cy="10216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50000"/>
              </a:lnSpc>
              <a:spcBef>
                <a:spcPct val="0"/>
              </a:spcBef>
              <a:spcAft>
                <a:spcPct val="0"/>
              </a:spcAft>
              <a:buClrTx/>
              <a:buSzTx/>
              <a:buFontTx/>
              <a:buNone/>
            </a:pPr>
            <a:r>
              <a:rPr kumimoji="0" lang="en-US" altLang="en-US" sz="1400" b="0" i="0" u="none" strike="noStrike" cap="none" normalizeH="0" baseline="0" dirty="0">
                <a:ln>
                  <a:noFill/>
                </a:ln>
                <a:solidFill>
                  <a:srgbClr val="0D0D0D"/>
                </a:solidFill>
                <a:effectLst/>
                <a:latin typeface="+mn-lt"/>
              </a:rPr>
              <a:t>This Terraform configuration showcases the creation of three </a:t>
            </a:r>
            <a:r>
              <a:rPr kumimoji="0" lang="en-US" altLang="en-US" sz="1400" b="1" i="0" u="none" strike="noStrike" cap="none" normalizeH="0" baseline="0" dirty="0">
                <a:ln>
                  <a:noFill/>
                </a:ln>
                <a:solidFill>
                  <a:srgbClr val="0D0D0D"/>
                </a:solidFill>
                <a:effectLst/>
                <a:latin typeface="+mn-lt"/>
              </a:rPr>
              <a:t>IAM users (shivaprasadh, ashvitha, and srinivas) </a:t>
            </a:r>
            <a:r>
              <a:rPr kumimoji="0" lang="en-US" altLang="en-US" sz="1400" b="0" i="0" u="none" strike="noStrike" cap="none" normalizeH="0" baseline="0" dirty="0">
                <a:ln>
                  <a:noFill/>
                </a:ln>
                <a:solidFill>
                  <a:srgbClr val="0D0D0D"/>
                </a:solidFill>
                <a:effectLst/>
                <a:latin typeface="+mn-lt"/>
              </a:rPr>
              <a:t>and their assignment to specific IAM groups. Each user inherits permissions defined by the policies of their respective groups. This approach simplifies access management by organizing users with similar roles into shared permission sets.</a:t>
            </a:r>
            <a:r>
              <a:rPr kumimoji="0" lang="en-US" altLang="en-US" sz="1400" b="0" i="0" u="none" strike="noStrike" cap="none" normalizeH="0" baseline="0" dirty="0">
                <a:ln>
                  <a:noFill/>
                </a:ln>
                <a:solidFill>
                  <a:schemeClr val="tx1"/>
                </a:solidFill>
                <a:effectLst/>
                <a:latin typeface="+mn-lt"/>
              </a:rPr>
              <a:t> </a:t>
            </a:r>
            <a:endParaRPr kumimoji="0" lang="en-US" altLang="en-US" sz="1400" b="0" i="0" u="none" strike="noStrike" cap="none" normalizeH="0" baseline="0" dirty="0">
              <a:ln>
                <a:noFill/>
              </a:ln>
              <a:solidFill>
                <a:schemeClr val="tx1"/>
              </a:solidFill>
              <a:effectLst/>
              <a:latin typeface="+mn-lt"/>
            </a:endParaRPr>
          </a:p>
        </p:txBody>
      </p:sp>
      <p:pic>
        <p:nvPicPr>
          <p:cNvPr id="13" name="Content Placeholder 12"/>
          <p:cNvPicPr>
            <a:picLocks noGrp="1" noChangeAspect="1"/>
          </p:cNvPicPr>
          <p:nvPr>
            <p:ph sz="quarter" idx="10"/>
          </p:nvPr>
        </p:nvPicPr>
        <p:blipFill>
          <a:blip r:embed="rId1"/>
          <a:srcRect l="13604" t="7003" r="8921" b="24526"/>
          <a:stretch>
            <a:fillRect/>
          </a:stretch>
        </p:blipFill>
        <p:spPr>
          <a:xfrm>
            <a:off x="521207" y="2753030"/>
            <a:ext cx="7885374" cy="3920026"/>
          </a:xfrm>
        </p:spPr>
      </p:pic>
    </p:spTree>
  </p:cSld>
  <p:clrMapOvr>
    <a:masterClrMapping/>
  </p:clrMapOvr>
</p:sld>
</file>

<file path=ppt/theme/theme1.xml><?xml version="1.0" encoding="utf-8"?>
<a:theme xmlns:a="http://schemas.openxmlformats.org/drawingml/2006/main" name="Cust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Segoe UI">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2FC9C26-AD58-4393-99DE-F67958CF6A29}">
  <ds:schemaRefs/>
</ds:datastoreItem>
</file>

<file path=customXml/itemProps2.xml><?xml version="1.0" encoding="utf-8"?>
<ds:datastoreItem xmlns:ds="http://schemas.openxmlformats.org/officeDocument/2006/customXml" ds:itemID="{5A3EE4EA-81C0-48D0-BEBD-A2EFD6B38B42}">
  <ds:schemaRefs/>
</ds:datastoreItem>
</file>

<file path=customXml/itemProps3.xml><?xml version="1.0" encoding="utf-8"?>
<ds:datastoreItem xmlns:ds="http://schemas.openxmlformats.org/officeDocument/2006/customXml" ds:itemID="{5563EE24-83AF-4B4D-B45B-11D1ECD4364A}">
  <ds:schemaRefs/>
</ds:datastoreItem>
</file>

<file path=docProps/app.xml><?xml version="1.0" encoding="utf-8"?>
<Properties xmlns="http://schemas.openxmlformats.org/officeDocument/2006/extended-properties" xmlns:vt="http://schemas.openxmlformats.org/officeDocument/2006/docPropsVTypes">
  <Template>{128AB50C-51AA-402A-8D67-6A78741A79D9}tf10001108_win32</Template>
  <TotalTime>0</TotalTime>
  <Words>11673</Words>
  <Application>WPS Presentation</Application>
  <PresentationFormat>Widescreen</PresentationFormat>
  <Paragraphs>191</Paragraphs>
  <Slides>25</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25</vt:i4>
      </vt:variant>
    </vt:vector>
  </HeadingPairs>
  <TitlesOfParts>
    <vt:vector size="36" baseType="lpstr">
      <vt:lpstr>Arial</vt:lpstr>
      <vt:lpstr>SimSun</vt:lpstr>
      <vt:lpstr>Wingdings</vt:lpstr>
      <vt:lpstr>Segoe UI Light</vt:lpstr>
      <vt:lpstr>ui-sans-serif</vt:lpstr>
      <vt:lpstr>Segoe UI</vt:lpstr>
      <vt:lpstr>Microsoft YaHei</vt:lpstr>
      <vt:lpstr>Arial Unicode MS</vt:lpstr>
      <vt:lpstr>Calibri</vt:lpstr>
      <vt:lpstr>Segoe Print</vt:lpstr>
      <vt:lpstr>Custom</vt:lpstr>
      <vt:lpstr>AWS IAM Configuration with Terraform</vt:lpstr>
      <vt:lpstr>Objective</vt:lpstr>
      <vt:lpstr>Objective:</vt:lpstr>
      <vt:lpstr>Prerequisites:</vt:lpstr>
      <vt:lpstr>IAM Groups and Policies</vt:lpstr>
      <vt:lpstr>AWS Provider Configuration and S3 Group Setup</vt:lpstr>
      <vt:lpstr>Custom Policy:</vt:lpstr>
      <vt:lpstr>IAM User Creation and Group Membership Assignment</vt:lpstr>
      <vt:lpstr>Group Membership Assignment for IAM Users</vt:lpstr>
      <vt:lpstr>IAM User Login Profile Configuration</vt:lpstr>
      <vt:lpstr>EC2 Instance Configuration with IAM Role</vt:lpstr>
      <vt:lpstr>Configuration with IAM Role, Instance Profile</vt:lpstr>
      <vt:lpstr>Security Group Configuration</vt:lpstr>
      <vt:lpstr>Instance Configuration</vt:lpstr>
      <vt:lpstr>Terraform init : Initializes the environment</vt:lpstr>
      <vt:lpstr>Terraform plan : Previews the changes.</vt:lpstr>
      <vt:lpstr>Terraform apply : Executes the changes.</vt:lpstr>
      <vt:lpstr>Verifying Outputs in the AWS Management Console</vt:lpstr>
      <vt:lpstr>Group-1 Configurations:</vt:lpstr>
      <vt:lpstr>Group-2 Configurations:</vt:lpstr>
      <vt:lpstr>IAM Role and Instance Profile</vt:lpstr>
      <vt:lpstr>Security Group </vt:lpstr>
      <vt:lpstr>EC2 Instance </vt:lpstr>
      <vt:lpstr>Instance Summary </vt:lpstr>
      <vt:lpstr>Conclusion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Gaddam Deekshitha</dc:creator>
  <cp:lastModifiedBy>Gaddam Deekshitha</cp:lastModifiedBy>
  <cp:revision>5</cp:revision>
  <dcterms:created xsi:type="dcterms:W3CDTF">2024-12-30T04:32:00Z</dcterms:created>
  <dcterms:modified xsi:type="dcterms:W3CDTF">2025-01-23T04:33:55Z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ICV">
    <vt:lpwstr>75510BB9A0254221B37D0EB9A5FC5F8E_12</vt:lpwstr>
  </property>
  <property fmtid="{D5CDD505-2E9C-101B-9397-08002B2CF9AE}" pid="4" name="KSOProductBuildVer">
    <vt:lpwstr>1033-12.2.0.19805</vt:lpwstr>
  </property>
</Properties>
</file>